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39"/>
  </p:notesMasterIdLst>
  <p:handoutMasterIdLst>
    <p:handoutMasterId r:id="rId40"/>
  </p:handoutMasterIdLst>
  <p:sldIdLst>
    <p:sldId id="303" r:id="rId5"/>
    <p:sldId id="621" r:id="rId6"/>
    <p:sldId id="939" r:id="rId7"/>
    <p:sldId id="950" r:id="rId8"/>
    <p:sldId id="933" r:id="rId9"/>
    <p:sldId id="964" r:id="rId10"/>
    <p:sldId id="962" r:id="rId11"/>
    <p:sldId id="636" r:id="rId12"/>
    <p:sldId id="869" r:id="rId13"/>
    <p:sldId id="888" r:id="rId14"/>
    <p:sldId id="889" r:id="rId15"/>
    <p:sldId id="965" r:id="rId16"/>
    <p:sldId id="884" r:id="rId17"/>
    <p:sldId id="887" r:id="rId18"/>
    <p:sldId id="885" r:id="rId19"/>
    <p:sldId id="886" r:id="rId20"/>
    <p:sldId id="737" r:id="rId21"/>
    <p:sldId id="951" r:id="rId22"/>
    <p:sldId id="635" r:id="rId23"/>
    <p:sldId id="627" r:id="rId24"/>
    <p:sldId id="861" r:id="rId25"/>
    <p:sldId id="966" r:id="rId26"/>
    <p:sldId id="967" r:id="rId27"/>
    <p:sldId id="865" r:id="rId28"/>
    <p:sldId id="934" r:id="rId29"/>
    <p:sldId id="968" r:id="rId30"/>
    <p:sldId id="938" r:id="rId31"/>
    <p:sldId id="969" r:id="rId32"/>
    <p:sldId id="634" r:id="rId33"/>
    <p:sldId id="932" r:id="rId34"/>
    <p:sldId id="961" r:id="rId35"/>
    <p:sldId id="935" r:id="rId36"/>
    <p:sldId id="942" r:id="rId37"/>
    <p:sldId id="704" r:id="rId3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CC"/>
    <a:srgbClr val="72AF2F"/>
    <a:srgbClr val="C1E442"/>
    <a:srgbClr val="FFFF99"/>
    <a:srgbClr val="C6D254"/>
    <a:srgbClr val="000000"/>
    <a:srgbClr val="5C88D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89" autoAdjust="0"/>
    <p:restoredTop sz="92197" autoAdjust="0"/>
  </p:normalViewPr>
  <p:slideViewPr>
    <p:cSldViewPr snapToGrid="0">
      <p:cViewPr varScale="1">
        <p:scale>
          <a:sx n="102" d="100"/>
          <a:sy n="102" d="100"/>
        </p:scale>
        <p:origin x="75" y="124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5A358B33-C8BA-4C75-A1E0-39C6F5CE7F69}"/>
    <pc:docChg chg="modSld">
      <pc:chgData name="Thomas Tovinger" userId="d52090d9-82c6-45ae-b052-95c46e96cc30" providerId="ADAL" clId="{5A358B33-C8BA-4C75-A1E0-39C6F5CE7F69}" dt="2021-06-09T16:16:38.763" v="16" actId="20577"/>
      <pc:docMkLst>
        <pc:docMk/>
      </pc:docMkLst>
      <pc:sldChg chg="modSp mod">
        <pc:chgData name="Thomas Tovinger" userId="d52090d9-82c6-45ae-b052-95c46e96cc30" providerId="ADAL" clId="{5A358B33-C8BA-4C75-A1E0-39C6F5CE7F69}" dt="2021-06-09T16:15:52.273" v="14" actId="20577"/>
        <pc:sldMkLst>
          <pc:docMk/>
          <pc:sldMk cId="428086271" sldId="627"/>
        </pc:sldMkLst>
        <pc:graphicFrameChg chg="modGraphic">
          <ac:chgData name="Thomas Tovinger" userId="d52090d9-82c6-45ae-b052-95c46e96cc30" providerId="ADAL" clId="{5A358B33-C8BA-4C75-A1E0-39C6F5CE7F69}" dt="2021-06-09T16:15:52.273" v="14" actId="20577"/>
          <ac:graphicFrameMkLst>
            <pc:docMk/>
            <pc:sldMk cId="428086271" sldId="627"/>
            <ac:graphicFrameMk id="4" creationId="{00000000-0000-0000-0000-000000000000}"/>
          </ac:graphicFrameMkLst>
        </pc:graphicFrameChg>
      </pc:sldChg>
      <pc:sldChg chg="modSp mod">
        <pc:chgData name="Thomas Tovinger" userId="d52090d9-82c6-45ae-b052-95c46e96cc30" providerId="ADAL" clId="{5A358B33-C8BA-4C75-A1E0-39C6F5CE7F69}" dt="2021-06-09T16:16:10.073" v="15" actId="20577"/>
        <pc:sldMkLst>
          <pc:docMk/>
          <pc:sldMk cId="2040769281" sldId="865"/>
        </pc:sldMkLst>
        <pc:graphicFrameChg chg="modGraphic">
          <ac:chgData name="Thomas Tovinger" userId="d52090d9-82c6-45ae-b052-95c46e96cc30" providerId="ADAL" clId="{5A358B33-C8BA-4C75-A1E0-39C6F5CE7F69}" dt="2021-06-09T16:16:10.073" v="15" actId="20577"/>
          <ac:graphicFrameMkLst>
            <pc:docMk/>
            <pc:sldMk cId="2040769281" sldId="865"/>
            <ac:graphicFrameMk id="7" creationId="{00000000-0000-0000-0000-000000000000}"/>
          </ac:graphicFrameMkLst>
        </pc:graphicFrameChg>
      </pc:sldChg>
      <pc:sldChg chg="modSp mod">
        <pc:chgData name="Thomas Tovinger" userId="d52090d9-82c6-45ae-b052-95c46e96cc30" providerId="ADAL" clId="{5A358B33-C8BA-4C75-A1E0-39C6F5CE7F69}" dt="2021-06-09T16:16:38.763" v="16" actId="20577"/>
        <pc:sldMkLst>
          <pc:docMk/>
          <pc:sldMk cId="1510655990" sldId="938"/>
        </pc:sldMkLst>
        <pc:graphicFrameChg chg="modGraphic">
          <ac:chgData name="Thomas Tovinger" userId="d52090d9-82c6-45ae-b052-95c46e96cc30" providerId="ADAL" clId="{5A358B33-C8BA-4C75-A1E0-39C6F5CE7F69}" dt="2021-06-09T16:16:38.763" v="16" actId="20577"/>
          <ac:graphicFrameMkLst>
            <pc:docMk/>
            <pc:sldMk cId="1510655990" sldId="938"/>
            <ac:graphicFrameMk id="7" creationId="{00000000-0000-0000-0000-000000000000}"/>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6/9/2021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6/9/2021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414567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40912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620506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SP-210386, TSG SA#92-e,</a:t>
            </a:r>
            <a:r>
              <a:rPr lang="en-GB" sz="1100" b="1" spc="300" baseline="0" dirty="0">
                <a:ea typeface="+mn-ea"/>
                <a:cs typeface="Arial" panose="020B0604020202020204" pitchFamily="34" charset="0"/>
              </a:rPr>
              <a:t> E-meeting 15-18 June 2021</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3gpp.org/ftp/tsg_sa/TSG_SA/TSGS_84/Docs/SP-190367.zip"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hyperlink" Target="https://www.3gpp.org/ftp/tsg_sa/TSG_SA/TSGs_89E_Electronic/Docs/SP-200769.zip" TargetMode="Externa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www.3gpp.org/ftp/tsg_sa/TSG_SA/TSGs_89E_Electronic/Docs/SP-200854.zip" TargetMode="Externa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www.3gpp.org/ftp/tsg_sa/TSG_SA/TSGS_88E_Electronic/Docs/SP-200467.zip" TargetMode="Externa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hyperlink" Target="https://www.3gpp.org/ftp/tsg_sa/TSG_SA/TSGs_89E_Electronic/Docs/SP-200771.zip" TargetMode="Externa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hyperlink" Target="https://www.3gpp.org/ftp/tsg_sa/TSG_SA/TSGs_89E_Electronic/Docs/SP-200767.zip" TargetMode="Externa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hyperlink" Target="https://www.3gpp.org/ftp/tsg_sa/TSG_SA/TSGs_90E_Electronic/Docs/SP-201081.zip" TargetMode="Externa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hyperlink" Target="https://www.3gpp.org/ftp/tsg_sa/TSG_SA/TSGs_90E_Electronic/Docs/SP-201082.zip" TargetMode="Externa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SA#92-e</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Maryse Gardella,</a:t>
            </a:r>
            <a:r>
              <a:rPr lang="de-DE" altLang="de-DE" sz="2400" dirty="0">
                <a:latin typeface="Arial" charset="0"/>
              </a:rPr>
              <a:t> SA5 Vice Chair, </a:t>
            </a:r>
            <a:r>
              <a:rPr lang="en-GB" altLang="zh-CN" sz="2400" dirty="0">
                <a:latin typeface="Arial" charset="0"/>
              </a:rPr>
              <a:t>Nokia</a:t>
            </a:r>
            <a:endParaRPr lang="en-GB" sz="2400" dirty="0">
              <a:latin typeface="Arial" charset="0"/>
            </a:endParaRP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MADCOL/ePM_KPI_5G/e_5GMDT/</a:t>
            </a:r>
            <a:r>
              <a:rPr lang="en-US" altLang="zh-CN" sz="3200" kern="0" dirty="0" err="1"/>
              <a:t>eQoE</a:t>
            </a:r>
            <a:endParaRPr lang="sv-SE" sz="3200" kern="0" dirty="0"/>
          </a:p>
        </p:txBody>
      </p:sp>
      <p:sp>
        <p:nvSpPr>
          <p:cNvPr id="9" name="矩形 8"/>
          <p:cNvSpPr/>
          <p:nvPr/>
        </p:nvSpPr>
        <p:spPr>
          <a:xfrm>
            <a:off x="6275197" y="3547616"/>
            <a:ext cx="5823019" cy="2677656"/>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ePM_KPI_5G: </a:t>
            </a:r>
            <a:r>
              <a:rPr lang="en-US" altLang="zh-CN" sz="1200" dirty="0">
                <a:solidFill>
                  <a:prstClr val="black"/>
                </a:solidFill>
                <a:latin typeface="Calibri" pitchFamily="34" charset="0"/>
                <a:cs typeface="Arial" charset="0"/>
              </a:rPr>
              <a:t>Group discussed and agreed the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New performance measurements related to data record creation, data record deletion, data record update and data modification notification subscription for UDR, normally released calls (QCI1 E-RAB) initiated by MME in RLF detected conditions, attempted and successfully resumed DRBs, and inter-</a:t>
            </a:r>
            <a:r>
              <a:rPr lang="en-US" altLang="zh-CN" sz="1200" dirty="0" err="1">
                <a:solidFill>
                  <a:prstClr val="black"/>
                </a:solidFill>
                <a:latin typeface="Calibri" pitchFamily="34" charset="0"/>
                <a:cs typeface="Arial" charset="0"/>
              </a:rPr>
              <a:t>gNB</a:t>
            </a:r>
            <a:r>
              <a:rPr lang="en-US" altLang="zh-CN" sz="1200" dirty="0">
                <a:solidFill>
                  <a:prstClr val="black"/>
                </a:solidFill>
                <a:latin typeface="Calibri" pitchFamily="34" charset="0"/>
                <a:cs typeface="Arial" charset="0"/>
              </a:rPr>
              <a:t> successful and failed handover execution per beam pair;</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New KPI on total DRB Accessibility for UE services, and updated KPI on the accessibility to cover RRC Resume.</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Group also discussed the addition of Exception Reporting Support to PM XML File Schema, but could not reach consensus at this meeting.</a:t>
            </a:r>
          </a:p>
          <a:p>
            <a:pPr defTabSz="1219170" eaLnBrk="1" fontAlgn="auto" hangingPunct="1">
              <a:spcBef>
                <a:spcPts val="0"/>
              </a:spcBef>
              <a:spcAft>
                <a:spcPts val="0"/>
              </a:spcAft>
              <a:defRPr/>
            </a:pPr>
            <a:r>
              <a:rPr lang="en-US" altLang="zh-CN" sz="1200" b="1" dirty="0">
                <a:solidFill>
                  <a:prstClr val="black"/>
                </a:solidFill>
                <a:latin typeface="+mj-lt"/>
                <a:cs typeface="Arial" charset="0"/>
              </a:rPr>
              <a:t>e_5GMDT: </a:t>
            </a:r>
            <a:r>
              <a:rPr lang="en-US" sz="1200" dirty="0">
                <a:latin typeface="+mj-lt"/>
              </a:rPr>
              <a:t>Several CRs have been agreed</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solidFill>
                  <a:prstClr val="black"/>
                </a:solidFill>
                <a:latin typeface="Calibri" pitchFamily="34" charset="0"/>
                <a:cs typeface="Arial" charset="0"/>
              </a:rPr>
              <a:t>MDT measurement pollution indicator</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solidFill>
                  <a:prstClr val="black"/>
                </a:solidFill>
                <a:latin typeface="Calibri" pitchFamily="34" charset="0"/>
                <a:cs typeface="Arial" charset="0"/>
              </a:rPr>
              <a:t>Enhancement for GPB trace record format</a:t>
            </a:r>
          </a:p>
          <a:p>
            <a:pPr marL="171450" indent="-171450" defTabSz="1219170" eaLnBrk="1" fontAlgn="auto" hangingPunct="1">
              <a:spcBef>
                <a:spcPts val="0"/>
              </a:spcBef>
              <a:spcAft>
                <a:spcPts val="0"/>
              </a:spcAft>
              <a:buFont typeface="Wingdings" panose="05000000000000000000" pitchFamily="2" charset="2"/>
              <a:buChar char="Ø"/>
              <a:defRPr/>
            </a:pPr>
            <a:r>
              <a:rPr lang="en-US" sz="1200" dirty="0">
                <a:solidFill>
                  <a:prstClr val="black"/>
                </a:solidFill>
                <a:latin typeface="Calibri" pitchFamily="34" charset="0"/>
                <a:cs typeface="Arial" charset="0"/>
              </a:rPr>
              <a:t>Correction and clean up for trace/MDT related parameters</a:t>
            </a:r>
          </a:p>
        </p:txBody>
      </p:sp>
      <p:sp>
        <p:nvSpPr>
          <p:cNvPr id="10" name="文本框 9"/>
          <p:cNvSpPr txBox="1"/>
          <p:nvPr/>
        </p:nvSpPr>
        <p:spPr>
          <a:xfrm>
            <a:off x="205572" y="3218902"/>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nvGraphicFramePr>
        <p:xfrm>
          <a:off x="205572" y="838103"/>
          <a:ext cx="11681825" cy="2380799"/>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400" b="1" kern="1200" dirty="0">
                          <a:solidFill>
                            <a:schemeClr val="lt1"/>
                          </a:solidFill>
                          <a:latin typeface="Arial" panose="020B0604020202020204" pitchFamily="34" charset="0"/>
                          <a:ea typeface="+mn-ea"/>
                          <a:cs typeface="Arial" panose="020B0604020202020204" pitchFamily="34" charset="0"/>
                        </a:rPr>
                        <a:t>WI code</a:t>
                      </a:r>
                      <a:endParaRPr lang="sv-SE" sz="14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400" b="1" kern="1200" dirty="0">
                          <a:solidFill>
                            <a:schemeClr val="lt1"/>
                          </a:solidFill>
                          <a:latin typeface="Arial" panose="020B0604020202020204" pitchFamily="34" charset="0"/>
                          <a:ea typeface="+mn-ea"/>
                          <a:cs typeface="Arial" panose="020B0604020202020204" pitchFamily="34" charset="0"/>
                        </a:rPr>
                        <a:t>WI Title</a:t>
                      </a:r>
                      <a:endParaRPr lang="sv-SE" sz="14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latin typeface="Arial" panose="020B0604020202020204" pitchFamily="34" charset="0"/>
                          <a:cs typeface="Arial" panose="020B0604020202020204" pitchFamily="34" charset="0"/>
                        </a:rPr>
                        <a:t>Completion</a:t>
                      </a:r>
                      <a:r>
                        <a:rPr lang="sv-SE" sz="14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Tdoc</a:t>
                      </a:r>
                      <a:r>
                        <a:rPr lang="en-US" altLang="zh-CN" sz="1400" dirty="0">
                          <a:latin typeface="Arial" panose="020B0604020202020204" pitchFamily="34" charset="0"/>
                          <a:cs typeface="Arial" panose="020B0604020202020204" pitchFamily="34" charset="0"/>
                        </a:rPr>
                        <a:t> reference</a:t>
                      </a:r>
                      <a:endParaRPr lang="sv-SE" sz="14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4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4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400" dirty="0">
                          <a:latin typeface="Arial" panose="020B0604020202020204" pitchFamily="34" charset="0"/>
                          <a:cs typeface="Arial" panose="020B0604020202020204" pitchFamily="34" charset="0"/>
                        </a:rPr>
                        <a:t>Related</a:t>
                      </a:r>
                      <a:r>
                        <a:rPr lang="sv-SE" altLang="zh-CN" sz="1400" baseline="0" dirty="0">
                          <a:latin typeface="Arial" panose="020B0604020202020204" pitchFamily="34" charset="0"/>
                          <a:cs typeface="Arial" panose="020B0604020202020204" pitchFamily="34" charset="0"/>
                        </a:rPr>
                        <a:t> groups</a:t>
                      </a:r>
                      <a:endParaRPr lang="sv-SE" sz="14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400" dirty="0">
                          <a:latin typeface="Arial" panose="020B0604020202020204" pitchFamily="34" charset="0"/>
                          <a:cs typeface="Arial" panose="020B0604020202020204" pitchFamily="34" charset="0"/>
                        </a:rPr>
                        <a:t>Related</a:t>
                      </a:r>
                      <a:r>
                        <a:rPr lang="sv-SE" sz="1400" baseline="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topic</a:t>
                      </a:r>
                      <a:endParaRPr lang="sv-SE" sz="140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7219">
                <a:tc>
                  <a:txBody>
                    <a:bodyPr/>
                    <a:lstStyle/>
                    <a:p>
                      <a:pPr algn="ctr">
                        <a:spcAft>
                          <a:spcPts val="0"/>
                        </a:spcAft>
                      </a:pPr>
                      <a:r>
                        <a:rPr lang="en-GB" sz="1200" b="1" dirty="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2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Arial" panose="020B0604020202020204" pitchFamily="34" charset="0"/>
                          <a:ea typeface="+mn-ea"/>
                          <a:cs typeface="Arial" panose="020B0604020202020204" pitchFamily="34" charset="0"/>
                        </a:rPr>
                        <a:t>10%-&gt;25%-&gt;30%</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Arial" panose="020B0604020202020204" pitchFamily="34" charset="0"/>
                          <a:ea typeface="+mn-ea"/>
                          <a:cs typeface="Arial" panose="020B0604020202020204" pitchFamily="34" charset="0"/>
                        </a:rPr>
                        <a:t>TS28.533/28.532/28.622/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Arial" panose="020B0604020202020204" pitchFamily="34" charset="0"/>
                          <a:ea typeface="+mn-ea"/>
                          <a:cs typeface="Arial" panose="020B0604020202020204" pitchFamily="34" charset="0"/>
                        </a:rPr>
                        <a:t>28.623</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Arial" panose="020B0604020202020204" pitchFamily="34" charset="0"/>
                        </a:rPr>
                        <a:t>SP-200465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latin typeface="Arial" panose="020B0604020202020204" pitchFamily="34" charset="0"/>
                          <a:ea typeface="+mn-ea"/>
                          <a:cs typeface="Arial" panose="020B0604020202020204" pitchFamily="34" charset="0"/>
                        </a:rPr>
                        <a:t>SA#93 (Sep.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a:solidFill>
                            <a:schemeClr val="dk1"/>
                          </a:solidFill>
                          <a:effectLst/>
                          <a:latin typeface="Arial" panose="020B0604020202020204" pitchFamily="34" charset="0"/>
                          <a:ea typeface="+mn-ea"/>
                          <a:cs typeface="Arial" panose="020B0604020202020204" pitchFamily="34" charset="0"/>
                        </a:rPr>
                        <a:t>Nokia</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Arial" panose="020B0604020202020204" pitchFamily="34" charset="0"/>
                          <a:ea typeface="+mn-ea"/>
                          <a:cs typeface="Arial" panose="020B0604020202020204" pitchFamily="34" charset="0"/>
                        </a:rPr>
                        <a:t>SA2/RAN2/RAN3</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07442">
                <a:tc>
                  <a:txBody>
                    <a:bodyPr/>
                    <a:lstStyle/>
                    <a:p>
                      <a:pPr algn="ctr">
                        <a:spcAft>
                          <a:spcPts val="0"/>
                        </a:spcAft>
                      </a:pPr>
                      <a:r>
                        <a:rPr lang="en-GB" sz="1200" b="1">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200" b="1">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Arial" panose="020B0604020202020204" pitchFamily="34" charset="0"/>
                          <a:ea typeface="+mn-ea"/>
                          <a:cs typeface="Arial" panose="020B0604020202020204" pitchFamily="34" charset="0"/>
                        </a:rPr>
                        <a:t>30%-&gt;40%-&gt;50%</a:t>
                      </a:r>
                      <a:endParaRPr lang="sv-SE" altLang="zh-CN" sz="110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Arial" panose="020B0604020202020204" pitchFamily="34" charset="0"/>
                        </a:rPr>
                        <a:t>TS28.552/32.425/28.554/32.426/32.450/32.451/32.455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Arial" panose="020B0604020202020204" pitchFamily="34" charset="0"/>
                        </a:rPr>
                        <a:t>SP-200462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dk1"/>
                          </a:solidFill>
                          <a:effectLst/>
                          <a:latin typeface="Arial" panose="020B0604020202020204" pitchFamily="34" charset="0"/>
                          <a:ea typeface="+mn-ea"/>
                          <a:cs typeface="Arial" panose="020B0604020202020204" pitchFamily="34" charset="0"/>
                        </a:rPr>
                        <a:t>SA#93 (Sep. 2021)</a:t>
                      </a:r>
                      <a:endParaRPr lang="sv-SE" altLang="zh-CN"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a:solidFill>
                            <a:schemeClr val="dk1"/>
                          </a:solidFill>
                          <a:effectLst/>
                          <a:latin typeface="Arial" panose="020B0604020202020204" pitchFamily="34" charset="0"/>
                          <a:ea typeface="+mn-ea"/>
                          <a:cs typeface="Arial" panose="020B0604020202020204" pitchFamily="34" charset="0"/>
                        </a:rPr>
                        <a:t>Intel</a:t>
                      </a:r>
                      <a:endParaRPr lang="sv-SE" sz="11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Arial" panose="020B0604020202020204" pitchFamily="34" charset="0"/>
                          <a:ea typeface="+mn-ea"/>
                          <a:cs typeface="Arial" panose="020B0604020202020204" pitchFamily="34" charset="0"/>
                        </a:rPr>
                        <a:t>SA2/RAN2/RAN3</a:t>
                      </a:r>
                      <a:endParaRPr lang="sv-SE" sz="11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200" b="1" dirty="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2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100" b="0" kern="1200" dirty="0">
                          <a:solidFill>
                            <a:schemeClr val="tx1"/>
                          </a:solidFill>
                          <a:effectLst/>
                          <a:latin typeface="Arial" panose="020B0604020202020204" pitchFamily="34" charset="0"/>
                          <a:ea typeface="+mn-ea"/>
                          <a:cs typeface="Arial" panose="020B0604020202020204" pitchFamily="34" charset="0"/>
                        </a:rPr>
                        <a:t>60%-&gt;70%-&gt;75%</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a:solidFill>
                            <a:schemeClr val="dk1"/>
                          </a:solidFill>
                          <a:effectLst/>
                          <a:latin typeface="Arial" panose="020B0604020202020204" pitchFamily="34" charset="0"/>
                          <a:ea typeface="SimSun" panose="02010600030101010101" pitchFamily="2" charset="-122"/>
                          <a:cs typeface="Arial" panose="020B0604020202020204" pitchFamily="34" charset="0"/>
                        </a:rPr>
                        <a:t>TS32.421/32.422/32.423/28.622/28.623/28.523</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SP-200191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SA#94 (Dec.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a:solidFill>
                            <a:schemeClr val="dk1"/>
                          </a:solidFill>
                          <a:effectLst/>
                          <a:latin typeface="Arial" panose="020B0604020202020204" pitchFamily="34" charset="0"/>
                          <a:ea typeface="SimSun" panose="02010600030101010101" pitchFamily="2" charset="-122"/>
                          <a:cs typeface="Arial" panose="020B0604020202020204" pitchFamily="34" charset="0"/>
                        </a:rPr>
                        <a:t>Ericsson</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a:solidFill>
                            <a:schemeClr val="tx1"/>
                          </a:solidFill>
                          <a:effectLst/>
                          <a:latin typeface="Arial" panose="020B0604020202020204" pitchFamily="34" charset="0"/>
                          <a:ea typeface="+mn-ea"/>
                          <a:cs typeface="Arial" panose="020B0604020202020204" pitchFamily="34" charset="0"/>
                        </a:rPr>
                        <a:t>SA2/RAN2/RAN3</a:t>
                      </a: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algn="ctr">
                        <a:spcAft>
                          <a:spcPts val="0"/>
                        </a:spcAft>
                      </a:pPr>
                      <a:r>
                        <a:rPr lang="en-GB" sz="1200" b="1"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2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QoE Measurement Collection</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Arial" panose="020B0604020202020204" pitchFamily="34" charset="0"/>
                          <a:ea typeface="+mn-ea"/>
                          <a:cs typeface="Arial" panose="020B0604020202020204" pitchFamily="34" charset="0"/>
                        </a:rPr>
                        <a:t>10%-&gt;15%-&gt;20%</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100" b="0" kern="1200" dirty="0">
                          <a:solidFill>
                            <a:schemeClr val="dk1"/>
                          </a:solidFill>
                          <a:effectLst/>
                          <a:latin typeface="Arial" panose="020B0604020202020204" pitchFamily="34" charset="0"/>
                          <a:ea typeface="+mn-ea"/>
                          <a:cs typeface="Arial" panose="020B0604020202020204" pitchFamily="34" charset="0"/>
                        </a:rPr>
                        <a:t>TS28.307/28.308/28.309/28.404/28.405/28.406/28.622/28.623/28.533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dirty="0">
                          <a:solidFill>
                            <a:schemeClr val="dk1"/>
                          </a:solidFill>
                          <a:effectLst/>
                          <a:latin typeface="Arial" panose="020B0604020202020204" pitchFamily="34" charset="0"/>
                          <a:ea typeface="+mn-ea"/>
                          <a:cs typeface="Arial" panose="020B0604020202020204" pitchFamily="34" charset="0"/>
                        </a:rPr>
                        <a:t>SP-200193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dk1"/>
                          </a:solidFill>
                          <a:effectLst/>
                          <a:latin typeface="Arial" panose="020B0604020202020204" pitchFamily="34" charset="0"/>
                          <a:ea typeface="+mn-ea"/>
                          <a:cs typeface="Arial" panose="020B0604020202020204" pitchFamily="34" charset="0"/>
                        </a:rPr>
                        <a:t>SA#93 (Sep. 2021)</a:t>
                      </a:r>
                      <a:r>
                        <a:rPr lang="en-US" altLang="zh-CN" sz="1100" b="0" kern="1200" dirty="0">
                          <a:solidFill>
                            <a:schemeClr val="dk1"/>
                          </a:solidFill>
                          <a:effectLst/>
                          <a:latin typeface="Arial" panose="020B0604020202020204" pitchFamily="34" charset="0"/>
                          <a:ea typeface="+mn-ea"/>
                          <a:cs typeface="Arial" panose="020B0604020202020204" pitchFamily="34" charset="0"/>
                        </a:rPr>
                        <a:t>-&gt;</a:t>
                      </a:r>
                      <a:r>
                        <a:rPr lang="en-US" altLang="zh-CN" sz="1100" b="0" kern="1200" baseline="0" dirty="0">
                          <a:solidFill>
                            <a:schemeClr val="dk1"/>
                          </a:solidFill>
                          <a:effectLst/>
                          <a:latin typeface="Arial" panose="020B0604020202020204" pitchFamily="34" charset="0"/>
                          <a:ea typeface="+mn-ea"/>
                          <a:cs typeface="Arial" panose="020B0604020202020204" pitchFamily="34" charset="0"/>
                        </a:rPr>
                        <a:t> </a:t>
                      </a:r>
                      <a:r>
                        <a:rPr lang="en-US" altLang="zh-CN" sz="1100" b="1" kern="1200" baseline="0" dirty="0">
                          <a:solidFill>
                            <a:schemeClr val="dk1"/>
                          </a:solidFill>
                          <a:effectLst/>
                          <a:latin typeface="Arial" panose="020B0604020202020204" pitchFamily="34" charset="0"/>
                          <a:ea typeface="+mn-ea"/>
                          <a:cs typeface="Arial" panose="020B0604020202020204" pitchFamily="34" charset="0"/>
                        </a:rPr>
                        <a:t>SA#95 (Mar. 2022)</a:t>
                      </a:r>
                      <a:endParaRPr lang="sv-SE" altLang="zh-CN" sz="1100" b="1"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b="0" kern="1200">
                          <a:solidFill>
                            <a:schemeClr val="dk1"/>
                          </a:solidFill>
                          <a:effectLst/>
                          <a:latin typeface="Arial" panose="020B0604020202020204" pitchFamily="34" charset="0"/>
                          <a:ea typeface="+mn-ea"/>
                          <a:cs typeface="Arial" panose="020B0604020202020204" pitchFamily="34" charset="0"/>
                        </a:rPr>
                        <a:t>Ericsson</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b="0" kern="1200" dirty="0">
                          <a:solidFill>
                            <a:schemeClr val="tx1"/>
                          </a:solidFill>
                          <a:effectLst/>
                          <a:latin typeface="Arial" panose="020B0604020202020204" pitchFamily="34" charset="0"/>
                          <a:ea typeface="+mn-ea"/>
                          <a:cs typeface="Arial" panose="020B0604020202020204" pitchFamily="34" charset="0"/>
                        </a:rPr>
                        <a:t>RAN2/RAN3/SA4</a:t>
                      </a: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sv-SE" sz="110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6" name="矩形 5"/>
          <p:cNvSpPr/>
          <p:nvPr/>
        </p:nvSpPr>
        <p:spPr>
          <a:xfrm>
            <a:off x="100485" y="3547616"/>
            <a:ext cx="6054131" cy="2677656"/>
          </a:xfrm>
          <a:prstGeom prst="rect">
            <a:avLst/>
          </a:prstGeom>
        </p:spPr>
        <p:txBody>
          <a:bodyPr wrap="square">
            <a:spAutoFit/>
          </a:bodyPr>
          <a:lstStyle/>
          <a:p>
            <a:r>
              <a:rPr lang="en-US" altLang="zh-CN" sz="1200" b="1" dirty="0">
                <a:solidFill>
                  <a:prstClr val="black"/>
                </a:solidFill>
                <a:latin typeface="Calibri" pitchFamily="34" charset="0"/>
                <a:cs typeface="Arial" charset="0"/>
              </a:rPr>
              <a:t>MADCOL:</a:t>
            </a:r>
            <a:r>
              <a:rPr lang="en-US" altLang="zh-CN" sz="1200" dirty="0">
                <a:solidFill>
                  <a:prstClr val="black"/>
                </a:solidFill>
                <a:latin typeface="Calibri" pitchFamily="34" charset="0"/>
                <a:cs typeface="Arial" charset="0"/>
              </a:rPr>
              <a:t> The following topics are discussed but need more discussion.</a:t>
            </a: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mj-lt"/>
              </a:rPr>
              <a:t>Rel-17 Input to </a:t>
            </a:r>
            <a:r>
              <a:rPr lang="en-GB" sz="1200" dirty="0" err="1">
                <a:latin typeface="+mj-lt"/>
              </a:rPr>
              <a:t>DraftCR</a:t>
            </a:r>
            <a:r>
              <a:rPr lang="en-GB" sz="1200" dirty="0">
                <a:latin typeface="+mj-lt"/>
              </a:rPr>
              <a:t> 28.537 Add requirements for managing external management data</a:t>
            </a:r>
            <a:endParaRPr lang="en-US" sz="120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mj-lt"/>
              </a:rPr>
              <a:t>Rel-17 Input to </a:t>
            </a:r>
            <a:r>
              <a:rPr lang="en-GB" sz="1200" dirty="0" err="1">
                <a:latin typeface="+mj-lt"/>
              </a:rPr>
              <a:t>DraftCR</a:t>
            </a:r>
            <a:r>
              <a:rPr lang="en-GB" sz="1200" dirty="0">
                <a:latin typeface="+mj-lt"/>
              </a:rPr>
              <a:t> 28.622 Add solution for managing external management data</a:t>
            </a:r>
            <a:endParaRPr lang="en-US" sz="120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mj-lt"/>
              </a:rPr>
              <a:t>Rel-17 Input to </a:t>
            </a:r>
            <a:r>
              <a:rPr lang="en-GB" sz="1200" dirty="0" err="1">
                <a:latin typeface="+mj-lt"/>
              </a:rPr>
              <a:t>DraftCR</a:t>
            </a:r>
            <a:r>
              <a:rPr lang="en-GB" sz="1200" dirty="0">
                <a:latin typeface="+mj-lt"/>
              </a:rPr>
              <a:t> 28.622 Add data collection job to allow consumers without detailed knowledge of the network to request for data </a:t>
            </a:r>
            <a:endParaRPr lang="en-US" sz="120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mj-lt"/>
              </a:rPr>
              <a:t>Rel-17 Input to </a:t>
            </a:r>
            <a:r>
              <a:rPr lang="en-GB" sz="1200" dirty="0" err="1">
                <a:latin typeface="+mj-lt"/>
              </a:rPr>
              <a:t>DraftCR</a:t>
            </a:r>
            <a:r>
              <a:rPr lang="en-GB" sz="1200" dirty="0">
                <a:latin typeface="+mj-lt"/>
              </a:rPr>
              <a:t> 28.537 Add requirements for producing and reporting management data</a:t>
            </a:r>
            <a:endParaRPr lang="en-US" sz="120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mj-lt"/>
              </a:rPr>
              <a:t>Rel-17 Input to </a:t>
            </a:r>
            <a:r>
              <a:rPr lang="en-GB" sz="1200" dirty="0" err="1">
                <a:latin typeface="+mj-lt"/>
              </a:rPr>
              <a:t>DraftCR</a:t>
            </a:r>
            <a:r>
              <a:rPr lang="en-GB" sz="1200" dirty="0">
                <a:latin typeface="+mj-lt"/>
              </a:rPr>
              <a:t> 28.622 Add solution for storing management data</a:t>
            </a:r>
            <a:endParaRPr lang="en-US" sz="1200" dirty="0">
              <a:latin typeface="+mj-lt"/>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200" dirty="0">
                <a:latin typeface="+mj-lt"/>
              </a:rPr>
              <a:t>Rel-17 Input to </a:t>
            </a:r>
            <a:r>
              <a:rPr lang="en-GB" sz="1200" dirty="0" err="1">
                <a:latin typeface="+mj-lt"/>
              </a:rPr>
              <a:t>DraftCR</a:t>
            </a:r>
            <a:r>
              <a:rPr lang="en-GB" sz="1200" dirty="0">
                <a:latin typeface="+mj-lt"/>
              </a:rPr>
              <a:t> 28.622 Add solution for discovering management data</a:t>
            </a:r>
            <a:endParaRPr lang="en-US" altLang="zh-CN" sz="1200" dirty="0">
              <a:solidFill>
                <a:prstClr val="black"/>
              </a:solidFill>
              <a:latin typeface="+mj-lt"/>
              <a:cs typeface="Arial" charset="0"/>
            </a:endParaRPr>
          </a:p>
          <a:p>
            <a:r>
              <a:rPr lang="en-US" altLang="zh-CN" sz="1200" b="1" dirty="0" err="1">
                <a:solidFill>
                  <a:prstClr val="black"/>
                </a:solidFill>
                <a:latin typeface="Calibri" pitchFamily="34" charset="0"/>
                <a:cs typeface="Arial" charset="0"/>
              </a:rPr>
              <a:t>eQoE</a:t>
            </a:r>
            <a:r>
              <a:rPr lang="en-US" altLang="zh-CN" sz="1200" b="1" dirty="0">
                <a:solidFill>
                  <a:prstClr val="black"/>
                </a:solidFill>
                <a:latin typeface="Calibri" pitchFamily="34" charset="0"/>
                <a:cs typeface="Arial" charset="0"/>
              </a:rPr>
              <a:t>:</a:t>
            </a:r>
            <a:r>
              <a:rPr lang="en-US" altLang="zh-CN" sz="1200" dirty="0">
                <a:solidFill>
                  <a:prstClr val="black"/>
                </a:solidFill>
                <a:latin typeface="Calibri" pitchFamily="34" charset="0"/>
                <a:cs typeface="Arial" charset="0"/>
              </a:rPr>
              <a:t> The following topics are discussed and agreed</a:t>
            </a:r>
            <a:endParaRPr lang="en-US" altLang="zh-CN" sz="1200" b="1"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err="1">
                <a:solidFill>
                  <a:prstClr val="black"/>
                </a:solidFill>
                <a:latin typeface="Calibri" pitchFamily="34" charset="0"/>
                <a:cs typeface="Arial" charset="0"/>
              </a:rPr>
              <a:t>Signalling</a:t>
            </a:r>
            <a:r>
              <a:rPr lang="en-US" altLang="zh-CN" sz="1200" dirty="0">
                <a:solidFill>
                  <a:prstClr val="black"/>
                </a:solidFill>
                <a:latin typeface="Calibri" pitchFamily="34" charset="0"/>
                <a:cs typeface="Arial" charset="0"/>
              </a:rPr>
              <a:t> based QMC for UMTS and LTE are almost finished. The result are captured in a Draft CR.</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For UMTS and LTE, there are some Rel-16 functionality that needs to be removed in SA5 TSs, due to that other WGs has not implemented them.</a:t>
            </a:r>
            <a:endParaRPr lang="en-US" altLang="zh-CN" sz="1200" dirty="0">
              <a:latin typeface="+mn-lt"/>
            </a:endParaRPr>
          </a:p>
        </p:txBody>
      </p:sp>
    </p:spTree>
    <p:extLst>
      <p:ext uri="{BB962C8B-B14F-4D97-AF65-F5344CB8AC3E}">
        <p14:creationId xmlns:p14="http://schemas.microsoft.com/office/powerpoint/2010/main" val="8249706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t>
            </a:r>
            <a:r>
              <a:rPr lang="en-US" altLang="zh-CN" sz="3200" kern="0" dirty="0" err="1"/>
              <a:t>adNRM</a:t>
            </a:r>
            <a:r>
              <a:rPr lang="en-US" altLang="zh-CN" sz="3200" kern="0" dirty="0"/>
              <a:t>/MANS/FIMA</a:t>
            </a:r>
            <a:endParaRPr lang="sv-SE" sz="3200" kern="0" dirty="0"/>
          </a:p>
        </p:txBody>
      </p:sp>
      <p:sp>
        <p:nvSpPr>
          <p:cNvPr id="9" name="矩形 8"/>
          <p:cNvSpPr/>
          <p:nvPr/>
        </p:nvSpPr>
        <p:spPr>
          <a:xfrm>
            <a:off x="280935" y="3183127"/>
            <a:ext cx="5170296" cy="1815882"/>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400" b="1" dirty="0" err="1">
                <a:solidFill>
                  <a:prstClr val="black"/>
                </a:solidFill>
                <a:latin typeface="+mj-lt"/>
                <a:cs typeface="Arial" charset="0"/>
              </a:rPr>
              <a:t>adNRM</a:t>
            </a:r>
            <a:r>
              <a:rPr lang="en-US" altLang="zh-CN" sz="1400" b="1" dirty="0">
                <a:solidFill>
                  <a:prstClr val="black"/>
                </a:solidFill>
                <a:latin typeface="+mj-lt"/>
                <a:cs typeface="Arial" charset="0"/>
              </a:rPr>
              <a:t>: </a:t>
            </a:r>
            <a:r>
              <a:rPr lang="en-US" altLang="zh-CN" sz="1400" dirty="0">
                <a:solidFill>
                  <a:prstClr val="black"/>
                </a:solidFill>
                <a:latin typeface="+mj-lt"/>
                <a:cs typeface="Arial" charset="0"/>
              </a:rPr>
              <a:t>Several TDs/CRs for 5GC NRM enhancement were discussed and some of them were agreed, proposals for restructure of NRM specifications were discussed but haven’t made consensus so far. </a:t>
            </a:r>
          </a:p>
          <a:p>
            <a:pPr lvl="0" defTabSz="1219170" eaLnBrk="1" fontAlgn="auto" hangingPunct="1">
              <a:spcBef>
                <a:spcPts val="0"/>
              </a:spcBef>
              <a:spcAft>
                <a:spcPts val="0"/>
              </a:spcAft>
              <a:defRPr/>
            </a:pPr>
            <a:endParaRPr lang="en-US" altLang="zh-CN" sz="1400" dirty="0">
              <a:solidFill>
                <a:prstClr val="black"/>
              </a:solidFill>
              <a:latin typeface="+mj-lt"/>
              <a:cs typeface="Arial" charset="0"/>
            </a:endParaRPr>
          </a:p>
          <a:p>
            <a:pPr lvl="0" defTabSz="1219170" eaLnBrk="1" fontAlgn="auto" hangingPunct="1">
              <a:spcBef>
                <a:spcPts val="0"/>
              </a:spcBef>
              <a:spcAft>
                <a:spcPts val="0"/>
              </a:spcAft>
              <a:defRPr/>
            </a:pPr>
            <a:r>
              <a:rPr lang="en-US" altLang="zh-CN" sz="1400" b="1" dirty="0">
                <a:solidFill>
                  <a:prstClr val="black"/>
                </a:solidFill>
                <a:latin typeface="+mj-lt"/>
                <a:cs typeface="Arial" charset="0"/>
              </a:rPr>
              <a:t>FIMA: </a:t>
            </a:r>
            <a:r>
              <a:rPr lang="en-US" altLang="zh-CN" sz="1400" dirty="0">
                <a:solidFill>
                  <a:prstClr val="black"/>
                </a:solidFill>
                <a:latin typeface="+mj-lt"/>
                <a:cs typeface="Arial" charset="0"/>
              </a:rPr>
              <a:t>Rel-17 Input to </a:t>
            </a:r>
            <a:r>
              <a:rPr lang="en-US" altLang="zh-CN" sz="1400" dirty="0" err="1">
                <a:solidFill>
                  <a:prstClr val="black"/>
                </a:solidFill>
                <a:latin typeface="+mj-lt"/>
                <a:cs typeface="Arial" charset="0"/>
              </a:rPr>
              <a:t>DraftCR</a:t>
            </a:r>
            <a:r>
              <a:rPr lang="en-US" altLang="zh-CN" sz="1400" dirty="0">
                <a:solidFill>
                  <a:prstClr val="black"/>
                </a:solidFill>
                <a:latin typeface="+mj-lt"/>
                <a:cs typeface="Arial" charset="0"/>
              </a:rPr>
              <a:t> 28.537 Add requirements for file upload is approved. </a:t>
            </a:r>
          </a:p>
          <a:p>
            <a:pPr lvl="0" defTabSz="1219170" eaLnBrk="1" fontAlgn="auto" hangingPunct="1">
              <a:spcBef>
                <a:spcPts val="0"/>
              </a:spcBef>
              <a:spcAft>
                <a:spcPts val="0"/>
              </a:spcAft>
              <a:defRPr/>
            </a:pPr>
            <a:endParaRPr lang="en-US" altLang="zh-CN" sz="1400" dirty="0">
              <a:solidFill>
                <a:prstClr val="black"/>
              </a:solidFill>
              <a:latin typeface="+mj-lt"/>
              <a:cs typeface="Arial" charset="0"/>
            </a:endParaRPr>
          </a:p>
          <a:p>
            <a:endParaRPr lang="en-US" altLang="zh-CN" sz="1400" b="1" dirty="0">
              <a:solidFill>
                <a:prstClr val="black"/>
              </a:solidFill>
              <a:latin typeface="+mj-lt"/>
              <a:cs typeface="Arial" charset="0"/>
            </a:endParaRPr>
          </a:p>
        </p:txBody>
      </p:sp>
      <p:sp>
        <p:nvSpPr>
          <p:cNvPr id="10" name="文本框 9"/>
          <p:cNvSpPr txBox="1"/>
          <p:nvPr/>
        </p:nvSpPr>
        <p:spPr>
          <a:xfrm>
            <a:off x="205572" y="2479849"/>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nvGraphicFramePr>
        <p:xfrm>
          <a:off x="205572" y="925291"/>
          <a:ext cx="11681825" cy="2002605"/>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43544">
                  <a:extLst>
                    <a:ext uri="{9D8B030D-6E8A-4147-A177-3AD203B41FA5}">
                      <a16:colId xmlns:a16="http://schemas.microsoft.com/office/drawing/2014/main" val="20003"/>
                    </a:ext>
                  </a:extLst>
                </a:gridCol>
                <a:gridCol w="1038494">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code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Title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Arial" panose="020B0604020202020204" pitchFamily="34" charset="0"/>
                          <a:cs typeface="Arial" panose="020B0604020202020204" pitchFamily="34" charset="0"/>
                        </a:rPr>
                        <a:t>Completion</a:t>
                      </a:r>
                      <a:r>
                        <a:rPr lang="sv-SE" sz="12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Arial" panose="020B0604020202020204" pitchFamily="34" charset="0"/>
                          <a:cs typeface="Arial" panose="020B0604020202020204" pitchFamily="34" charset="0"/>
                        </a:rPr>
                        <a:t>Tdoc</a:t>
                      </a:r>
                      <a:r>
                        <a:rPr lang="en-US" altLang="zh-CN" sz="1200" dirty="0">
                          <a:latin typeface="Arial" panose="020B0604020202020204" pitchFamily="34" charset="0"/>
                          <a:cs typeface="Arial" panose="020B0604020202020204" pitchFamily="34" charset="0"/>
                        </a:rPr>
                        <a:t> reference</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Arial" panose="020B0604020202020204" pitchFamily="34" charset="0"/>
                          <a:cs typeface="Arial" panose="020B0604020202020204" pitchFamily="34" charset="0"/>
                        </a:rPr>
                        <a:t>Related</a:t>
                      </a:r>
                      <a:r>
                        <a:rPr lang="sv-SE" altLang="zh-CN" sz="1200" baseline="0" dirty="0">
                          <a:latin typeface="Arial" panose="020B0604020202020204" pitchFamily="34" charset="0"/>
                          <a:cs typeface="Arial" panose="020B0604020202020204" pitchFamily="34" charset="0"/>
                        </a:rPr>
                        <a:t> groups</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Related</a:t>
                      </a:r>
                      <a:r>
                        <a:rPr lang="sv-SE" sz="1200" baseline="0" dirty="0">
                          <a:latin typeface="Arial" panose="020B0604020202020204" pitchFamily="34" charset="0"/>
                          <a:cs typeface="Arial" panose="020B0604020202020204" pitchFamily="34" charset="0"/>
                        </a:rPr>
                        <a:t> </a:t>
                      </a:r>
                      <a:r>
                        <a:rPr lang="en-US" altLang="zh-CN" sz="1200" dirty="0">
                          <a:latin typeface="Arial" panose="020B0604020202020204" pitchFamily="34" charset="0"/>
                          <a:cs typeface="Arial" panose="020B0604020202020204" pitchFamily="34" charset="0"/>
                        </a:rPr>
                        <a:t>topic</a:t>
                      </a:r>
                      <a:endParaRPr lang="sv-SE" sz="120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515135">
                <a:tc>
                  <a:txBody>
                    <a:bodyPr/>
                    <a:lstStyle/>
                    <a:p>
                      <a:pPr algn="ctr">
                        <a:spcAft>
                          <a:spcPts val="0"/>
                        </a:spcAft>
                      </a:pPr>
                      <a:r>
                        <a:rPr lang="en-GB" sz="1100" b="1"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1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NRM features</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10%-&gt;15%-&gt;30%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Arial" panose="020B0604020202020204" pitchFamily="34" charset="0"/>
                          <a:ea typeface="+mn-ea"/>
                          <a:cs typeface="Arial" panose="020B0604020202020204" pitchFamily="34" charset="0"/>
                        </a:rPr>
                        <a:t>TS28.540/28.541/28.622/</a:t>
                      </a:r>
                    </a:p>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Arial" panose="020B0604020202020204" pitchFamily="34" charset="0"/>
                          <a:ea typeface="+mn-ea"/>
                          <a:cs typeface="Arial" panose="020B0604020202020204" pitchFamily="34" charset="0"/>
                        </a:rPr>
                        <a:t>28.623</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Arial" panose="020B0604020202020204" pitchFamily="34" charset="0"/>
                          <a:ea typeface="+mn-ea"/>
                          <a:cs typeface="Arial" panose="020B0604020202020204" pitchFamily="34" charset="0"/>
                        </a:rPr>
                        <a:t>SP-200192</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a:t>
                      </a:r>
                      <a:r>
                        <a:rPr lang="en-US" altLang="zh-CN" sz="1050" b="0" kern="1200" dirty="0">
                          <a:solidFill>
                            <a:schemeClr val="tx1"/>
                          </a:solidFill>
                          <a:effectLst/>
                          <a:latin typeface="Arial" panose="020B0604020202020204" pitchFamily="34" charset="0"/>
                          <a:ea typeface="+mn-ea"/>
                          <a:cs typeface="Arial" panose="020B0604020202020204" pitchFamily="34" charset="0"/>
                        </a:rPr>
                        <a:t>2</a:t>
                      </a:r>
                      <a:r>
                        <a:rPr lang="en-GB" altLang="zh-CN" sz="1050" b="0" kern="1200" dirty="0">
                          <a:solidFill>
                            <a:schemeClr val="tx1"/>
                          </a:solidFill>
                          <a:effectLst/>
                          <a:latin typeface="Arial" panose="020B0604020202020204" pitchFamily="34" charset="0"/>
                          <a:ea typeface="+mn-ea"/>
                          <a:cs typeface="Arial" panose="020B0604020202020204" pitchFamily="34" charset="0"/>
                        </a:rPr>
                        <a:t> (</a:t>
                      </a:r>
                      <a:r>
                        <a:rPr lang="en-US" altLang="zh-CN" sz="1050" b="0" kern="1200" dirty="0">
                          <a:solidFill>
                            <a:schemeClr val="tx1"/>
                          </a:solidFill>
                          <a:effectLst/>
                          <a:latin typeface="Arial" panose="020B0604020202020204" pitchFamily="34" charset="0"/>
                          <a:ea typeface="+mn-ea"/>
                          <a:cs typeface="Arial" panose="020B0604020202020204" pitchFamily="34" charset="0"/>
                        </a:rPr>
                        <a:t>Jun</a:t>
                      </a:r>
                      <a:r>
                        <a:rPr lang="en-GB" altLang="zh-CN" sz="1050" b="0" kern="1200" dirty="0">
                          <a:solidFill>
                            <a:schemeClr val="tx1"/>
                          </a:solidFill>
                          <a:effectLst/>
                          <a:latin typeface="Arial" panose="020B0604020202020204" pitchFamily="34" charset="0"/>
                          <a:ea typeface="+mn-ea"/>
                          <a:cs typeface="Arial" panose="020B0604020202020204" pitchFamily="34" charset="0"/>
                        </a:rPr>
                        <a:t>. 2021) </a:t>
                      </a:r>
                      <a:r>
                        <a:rPr lang="en-GB" sz="1050" b="1" kern="1200" dirty="0">
                          <a:solidFill>
                            <a:schemeClr val="tx1"/>
                          </a:solidFill>
                          <a:effectLst/>
                          <a:latin typeface="Arial" panose="020B0604020202020204" pitchFamily="34" charset="0"/>
                          <a:ea typeface="+mn-ea"/>
                          <a:cs typeface="Arial" panose="020B0604020202020204" pitchFamily="34" charset="0"/>
                        </a:rPr>
                        <a:t>-&gt; SA#94 (Dec. 2021)</a:t>
                      </a:r>
                      <a:endParaRPr lang="sv-SE" altLang="zh-CN" sz="105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Arial" panose="020B0604020202020204" pitchFamily="34" charset="0"/>
                          <a:ea typeface="+mn-ea"/>
                          <a:cs typeface="Arial" panose="020B0604020202020204" pitchFamily="34" charset="0"/>
                        </a:rPr>
                        <a:t>Nokia</a:t>
                      </a: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Arial" panose="020B0604020202020204" pitchFamily="34" charset="0"/>
                          <a:ea typeface="+mn-ea"/>
                          <a:cs typeface="Arial" panose="020B0604020202020204" pitchFamily="34" charset="0"/>
                        </a:rPr>
                        <a:t>SA2/RAN3</a:t>
                      </a:r>
                    </a:p>
                  </a:txBody>
                  <a:tcPr marL="68580" marR="68580" marT="0" marB="0" anchor="ctr">
                    <a:solidFill>
                      <a:schemeClr val="tx2">
                        <a:lumMod val="20000"/>
                        <a:lumOff val="80000"/>
                      </a:schemeClr>
                    </a:solidFill>
                  </a:tcPr>
                </a:tc>
                <a:tc>
                  <a:txBody>
                    <a:bodyPr/>
                    <a:lstStyle/>
                    <a:p>
                      <a:pPr algn="ctr">
                        <a:spcAft>
                          <a:spcPts val="0"/>
                        </a:spcAft>
                      </a:pP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US" altLang="zh-CN" sz="1100" b="1" dirty="0">
                          <a:effectLst/>
                          <a:latin typeface="Arial" panose="020B0604020202020204" pitchFamily="34" charset="0"/>
                          <a:ea typeface="宋体" panose="02010600030101010101" pitchFamily="2" charset="-122"/>
                          <a:cs typeface="Arial" panose="020B0604020202020204" pitchFamily="34" charset="0"/>
                        </a:rPr>
                        <a:t>MANS</a:t>
                      </a:r>
                    </a:p>
                  </a:txBody>
                  <a:tcPr marL="9525" marR="9525" marT="9525" marB="9525">
                    <a:solidFill>
                      <a:schemeClr val="tx2">
                        <a:lumMod val="20000"/>
                        <a:lumOff val="80000"/>
                      </a:schemeClr>
                    </a:solidFill>
                  </a:tcPr>
                </a:tc>
                <a:tc>
                  <a:txBody>
                    <a:bodyPr/>
                    <a:lstStyle/>
                    <a:p>
                      <a:pPr algn="l">
                        <a:spcAft>
                          <a:spcPts val="0"/>
                        </a:spcAft>
                      </a:pPr>
                      <a:r>
                        <a:rPr lang="en-US" altLang="zh-CN" sz="1100" dirty="0">
                          <a:effectLst/>
                          <a:latin typeface="Arial" panose="020B0604020202020204" pitchFamily="34" charset="0"/>
                          <a:ea typeface="+mn-ea"/>
                          <a:cs typeface="Arial" panose="020B0604020202020204" pitchFamily="34" charset="0"/>
                        </a:rPr>
                        <a:t>Management Aspects of 5G Network Sharing</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15%-&gt;20%-&gt;25%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TS 28.541/28.552/32.130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SP-201080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Arial" panose="020B0604020202020204" pitchFamily="34" charset="0"/>
                          <a:ea typeface="+mn-ea"/>
                          <a:cs typeface="Arial" panose="020B0604020202020204" pitchFamily="34" charset="0"/>
                        </a:rPr>
                        <a:t>Sep 2021 (SA#93)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China Unicom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RAN2/RAN3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515135">
                <a:tc>
                  <a:txBody>
                    <a:bodyPr/>
                    <a:lstStyle/>
                    <a:p>
                      <a:pPr marL="0" algn="ctr" defTabSz="1219170" rtl="0" eaLnBrk="1" latinLnBrk="0" hangingPunct="1">
                        <a:spcAft>
                          <a:spcPts val="0"/>
                        </a:spcAft>
                      </a:pPr>
                      <a:r>
                        <a:rPr lang="en-US" altLang="zh-CN" sz="1100" b="1" kern="1200" dirty="0">
                          <a:solidFill>
                            <a:schemeClr val="dk1"/>
                          </a:solidFill>
                          <a:effectLst/>
                          <a:latin typeface="Arial" panose="020B0604020202020204" pitchFamily="34" charset="0"/>
                          <a:ea typeface="+mn-ea"/>
                          <a:cs typeface="Arial" panose="020B0604020202020204" pitchFamily="34" charset="0"/>
                        </a:rPr>
                        <a:t>FIMA</a:t>
                      </a: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Arial" panose="020B0604020202020204" pitchFamily="34" charset="0"/>
                        </a:rPr>
                        <a:t>New WID on File Management</a:t>
                      </a: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mn-ea"/>
                          <a:cs typeface="Arial" panose="020B0604020202020204" pitchFamily="34" charset="0"/>
                        </a:rPr>
                        <a:t>0%-&gt;25%</a:t>
                      </a:r>
                      <a:endParaRPr 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mn-ea"/>
                          <a:cs typeface="Arial" panose="020B0604020202020204" pitchFamily="34" charset="0"/>
                        </a:rPr>
                        <a:t>TS 28.537/28.622/28.623/28.532</a:t>
                      </a:r>
                      <a:endParaRPr lang="zh-CN" altLang="zh-CN" sz="105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SP-210135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dk1"/>
                          </a:solidFill>
                          <a:effectLst/>
                          <a:latin typeface="Arial" panose="020B0604020202020204" pitchFamily="34" charset="0"/>
                          <a:ea typeface="+mn-ea"/>
                          <a:cs typeface="Arial" panose="020B0604020202020204" pitchFamily="34" charset="0"/>
                        </a:rPr>
                        <a:t>SA#94 (Dec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bl>
          </a:graphicData>
        </a:graphic>
      </p:graphicFrame>
      <p:sp>
        <p:nvSpPr>
          <p:cNvPr id="6" name="矩形 5"/>
          <p:cNvSpPr/>
          <p:nvPr/>
        </p:nvSpPr>
        <p:spPr>
          <a:xfrm>
            <a:off x="5652197" y="3183127"/>
            <a:ext cx="6440993" cy="954107"/>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a:solidFill>
                  <a:prstClr val="black"/>
                </a:solidFill>
                <a:latin typeface="+mn-lt"/>
                <a:cs typeface="Arial" charset="0"/>
              </a:rPr>
              <a:t>MANS: </a:t>
            </a:r>
            <a:r>
              <a:rPr lang="en-US" altLang="zh-CN" sz="1400" dirty="0">
                <a:solidFill>
                  <a:prstClr val="black"/>
                </a:solidFill>
                <a:latin typeface="+mn-lt"/>
                <a:cs typeface="Arial" charset="0"/>
              </a:rPr>
              <a:t>Currently we have done the objectives of specifying some information and parameters in configuration management with different authorities in TS 28.552, and updated the scope, background and some requirements of MOCN network sharing scenarios.</a:t>
            </a:r>
          </a:p>
        </p:txBody>
      </p:sp>
    </p:spTree>
    <p:extLst>
      <p:ext uri="{BB962C8B-B14F-4D97-AF65-F5344CB8AC3E}">
        <p14:creationId xmlns:p14="http://schemas.microsoft.com/office/powerpoint/2010/main" val="3051203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2932776"/>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nvGraphicFramePr>
        <p:xfrm>
          <a:off x="205572" y="550355"/>
          <a:ext cx="11681825" cy="2418063"/>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050" b="1" kern="1200" dirty="0">
                          <a:solidFill>
                            <a:schemeClr val="lt1"/>
                          </a:solidFill>
                          <a:latin typeface="Arial" panose="020B0604020202020204" pitchFamily="34" charset="0"/>
                          <a:ea typeface="+mn-ea"/>
                          <a:cs typeface="Arial" panose="020B0604020202020204" pitchFamily="34" charset="0"/>
                        </a:rPr>
                        <a:t>WI code</a:t>
                      </a:r>
                      <a:endParaRPr lang="sv-SE" sz="105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050" b="1" kern="1200" dirty="0">
                          <a:solidFill>
                            <a:schemeClr val="lt1"/>
                          </a:solidFill>
                          <a:latin typeface="Arial" panose="020B0604020202020204" pitchFamily="34" charset="0"/>
                          <a:ea typeface="+mn-ea"/>
                          <a:cs typeface="Arial" panose="020B0604020202020204" pitchFamily="34" charset="0"/>
                        </a:rPr>
                        <a:t>WI Title</a:t>
                      </a:r>
                      <a:endParaRPr lang="sv-SE" sz="105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err="1">
                          <a:latin typeface="Arial" panose="020B0604020202020204" pitchFamily="34" charset="0"/>
                          <a:cs typeface="Arial" panose="020B0604020202020204" pitchFamily="34" charset="0"/>
                        </a:rPr>
                        <a:t>Completion</a:t>
                      </a:r>
                      <a:r>
                        <a:rPr lang="sv-SE" sz="105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5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050" dirty="0" err="1">
                          <a:latin typeface="Arial" panose="020B0604020202020204" pitchFamily="34" charset="0"/>
                          <a:cs typeface="Arial" panose="020B0604020202020204" pitchFamily="34" charset="0"/>
                        </a:rPr>
                        <a:t>Tdoc</a:t>
                      </a:r>
                      <a:r>
                        <a:rPr lang="en-US" altLang="zh-CN" sz="1050" dirty="0">
                          <a:latin typeface="Arial" panose="020B0604020202020204" pitchFamily="34" charset="0"/>
                          <a:cs typeface="Arial" panose="020B0604020202020204" pitchFamily="34" charset="0"/>
                        </a:rPr>
                        <a:t> reference</a:t>
                      </a:r>
                      <a:endParaRPr lang="sv-SE" sz="105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05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05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dirty="0">
                          <a:latin typeface="Arial" panose="020B0604020202020204" pitchFamily="34" charset="0"/>
                          <a:cs typeface="Arial" panose="020B0604020202020204" pitchFamily="34" charset="0"/>
                        </a:rPr>
                        <a:t>Related</a:t>
                      </a:r>
                      <a:r>
                        <a:rPr lang="sv-SE" altLang="zh-CN" sz="1050" baseline="0" dirty="0">
                          <a:latin typeface="Arial" panose="020B0604020202020204" pitchFamily="34" charset="0"/>
                          <a:cs typeface="Arial" panose="020B0604020202020204" pitchFamily="34" charset="0"/>
                        </a:rPr>
                        <a:t> groups</a:t>
                      </a:r>
                      <a:endParaRPr lang="sv-SE" sz="105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dirty="0">
                          <a:latin typeface="Arial" panose="020B0604020202020204" pitchFamily="34" charset="0"/>
                          <a:cs typeface="Arial" panose="020B0604020202020204" pitchFamily="34" charset="0"/>
                        </a:rPr>
                        <a:t>Related</a:t>
                      </a:r>
                      <a:r>
                        <a:rPr lang="sv-SE" sz="1050" baseline="0" dirty="0">
                          <a:latin typeface="Arial" panose="020B0604020202020204" pitchFamily="34" charset="0"/>
                          <a:cs typeface="Arial" panose="020B0604020202020204" pitchFamily="34" charset="0"/>
                        </a:rPr>
                        <a:t> </a:t>
                      </a:r>
                      <a:r>
                        <a:rPr lang="en-US" altLang="zh-CN" sz="1050" dirty="0">
                          <a:latin typeface="Arial" panose="020B0604020202020204" pitchFamily="34" charset="0"/>
                          <a:cs typeface="Arial" panose="020B0604020202020204" pitchFamily="34" charset="0"/>
                        </a:rPr>
                        <a:t>topic</a:t>
                      </a:r>
                      <a:endParaRPr lang="sv-SE" sz="105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407031">
                <a:tc>
                  <a:txBody>
                    <a:bodyPr/>
                    <a:lstStyle/>
                    <a:p>
                      <a:pPr algn="ctr">
                        <a:spcAft>
                          <a:spcPts val="0"/>
                        </a:spcAft>
                      </a:pPr>
                      <a:r>
                        <a:rPr lang="en-US" altLang="zh-CN" sz="1050" b="1" dirty="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05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05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40%-&gt;50%-&gt;70%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mn-ea"/>
                          <a:cs typeface="Arial" panose="020B0604020202020204" pitchFamily="34" charset="0"/>
                        </a:rPr>
                        <a:t>TS 28.100</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a:solidFill>
                          <a:schemeClr val="dk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a:solidFill>
                            <a:schemeClr val="dk1"/>
                          </a:solidFill>
                          <a:effectLst/>
                          <a:latin typeface="Arial" panose="020B0604020202020204" pitchFamily="34" charset="0"/>
                          <a:ea typeface="+mn-ea"/>
                          <a:cs typeface="Arial" panose="020B0604020202020204" pitchFamily="34" charset="0"/>
                        </a:rPr>
                        <a:t>SP-200464</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SA#92</a:t>
                      </a:r>
                      <a:r>
                        <a:rPr lang="en-GB" altLang="zh-CN" sz="1050" b="0" kern="1200" baseline="0" dirty="0">
                          <a:solidFill>
                            <a:schemeClr val="tx1"/>
                          </a:solidFill>
                          <a:effectLst/>
                          <a:latin typeface="Arial" panose="020B0604020202020204" pitchFamily="34" charset="0"/>
                          <a:ea typeface="+mn-ea"/>
                          <a:cs typeface="Arial" panose="020B0604020202020204" pitchFamily="34" charset="0"/>
                        </a:rPr>
                        <a:t> </a:t>
                      </a:r>
                      <a:r>
                        <a:rPr lang="en-GB" altLang="zh-CN" sz="1050" b="0" kern="1200" dirty="0">
                          <a:solidFill>
                            <a:schemeClr val="tx1"/>
                          </a:solidFill>
                          <a:effectLst/>
                          <a:latin typeface="Arial" panose="020B0604020202020204" pitchFamily="34" charset="0"/>
                          <a:ea typeface="+mn-ea"/>
                          <a:cs typeface="Arial" panose="020B0604020202020204" pitchFamily="34" charset="0"/>
                        </a:rPr>
                        <a:t>(Jun. 2021)</a:t>
                      </a:r>
                      <a:r>
                        <a:rPr lang="en-GB" sz="1050" b="1" kern="1200" dirty="0">
                          <a:solidFill>
                            <a:schemeClr val="tx1"/>
                          </a:solidFill>
                          <a:effectLst/>
                          <a:latin typeface="Arial" panose="020B0604020202020204" pitchFamily="34" charset="0"/>
                          <a:ea typeface="+mn-ea"/>
                          <a:cs typeface="Arial" panose="020B0604020202020204" pitchFamily="34" charset="0"/>
                        </a:rPr>
                        <a:t> -&gt; SA#94 (Dec.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CMCC</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tx1"/>
                          </a:solidFill>
                          <a:effectLst/>
                          <a:latin typeface="Arial" panose="020B0604020202020204" pitchFamily="34" charset="0"/>
                          <a:ea typeface="+mn-ea"/>
                          <a:cs typeface="Arial" panose="020B0604020202020204" pitchFamily="34" charset="0"/>
                        </a:rPr>
                        <a:t>TMF/SA2/RAN3/ZSM</a:t>
                      </a: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Autonomous network</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422262">
                <a:tc>
                  <a:txBody>
                    <a:bodyPr/>
                    <a:lstStyle/>
                    <a:p>
                      <a:pPr algn="ctr">
                        <a:spcAft>
                          <a:spcPts val="0"/>
                        </a:spcAft>
                      </a:pPr>
                      <a:r>
                        <a:rPr lang="en-GB" sz="1050" b="1"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05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65%-&gt;70%-&gt;70%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TR28.812/TS 28.312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Arial" panose="020B0604020202020204" pitchFamily="34" charset="0"/>
                        </a:rPr>
                        <a:t>SP-180899</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SA#93</a:t>
                      </a:r>
                      <a:r>
                        <a:rPr lang="en-GB" altLang="zh-CN" sz="1050" b="0" kern="1200" baseline="0" dirty="0">
                          <a:solidFill>
                            <a:schemeClr val="tx1"/>
                          </a:solidFill>
                          <a:effectLst/>
                          <a:latin typeface="Arial" panose="020B0604020202020204" pitchFamily="34" charset="0"/>
                          <a:ea typeface="+mn-ea"/>
                          <a:cs typeface="Arial" panose="020B0604020202020204" pitchFamily="34" charset="0"/>
                        </a:rPr>
                        <a:t> </a:t>
                      </a:r>
                      <a:r>
                        <a:rPr lang="en-GB" altLang="zh-CN" sz="1050" b="0" kern="1200" dirty="0">
                          <a:solidFill>
                            <a:schemeClr val="tx1"/>
                          </a:solidFill>
                          <a:effectLst/>
                          <a:latin typeface="Arial" panose="020B0604020202020204" pitchFamily="34" charset="0"/>
                          <a:ea typeface="+mn-ea"/>
                          <a:cs typeface="Arial" panose="020B0604020202020204" pitchFamily="34" charset="0"/>
                        </a:rPr>
                        <a:t>(Sep. 2021)</a:t>
                      </a:r>
                      <a:r>
                        <a:rPr lang="en-GB" sz="1050" b="1" kern="1200" dirty="0">
                          <a:solidFill>
                            <a:schemeClr val="tx1"/>
                          </a:solidFill>
                          <a:effectLst/>
                          <a:latin typeface="Arial" panose="020B0604020202020204" pitchFamily="34" charset="0"/>
                          <a:ea typeface="+mn-ea"/>
                          <a:cs typeface="Arial" panose="020B0604020202020204" pitchFamily="34" charset="0"/>
                        </a:rPr>
                        <a:t> -&gt; SA#94 (Dec.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Arial" panose="020B0604020202020204" pitchFamily="34" charset="0"/>
                        </a:rPr>
                        <a:t>Huawei</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SA2/RAN3/ZSM</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Arial" panose="020B0604020202020204" pitchFamily="34" charset="0"/>
                        </a:rPr>
                        <a:t>Intent</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050" b="1" dirty="0">
                          <a:solidFill>
                            <a:srgbClr val="000000"/>
                          </a:solidFill>
                          <a:effectLst/>
                          <a:latin typeface="Arial" panose="020B0604020202020204" pitchFamily="34" charset="0"/>
                          <a:ea typeface="宋体" panose="02010600030101010101" pitchFamily="2" charset="-122"/>
                          <a:cs typeface="Arial" panose="020B0604020202020204" pitchFamily="34" charset="0"/>
                        </a:rPr>
                        <a:t>NPM</a:t>
                      </a:r>
                      <a:endParaRPr lang="zh-CN" sz="105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a:solidFill>
                            <a:srgbClr val="000000"/>
                          </a:solidFill>
                          <a:effectLst/>
                          <a:latin typeface="Arial" panose="020B0604020202020204" pitchFamily="34" charset="0"/>
                          <a:ea typeface="宋体" panose="02010600030101010101" pitchFamily="2" charset="-122"/>
                          <a:cs typeface="Arial" panose="020B0604020202020204" pitchFamily="34" charset="0"/>
                        </a:rPr>
                        <a:t>Network policy management for 5G mobile networks based on NFV scenarios</a:t>
                      </a:r>
                      <a:endParaRPr lang="zh-CN" sz="105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60%-&gt;65%-&gt;75%</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TS 28.555/28.556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SP-191211</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r>
                        <a:rPr lang="en-US" sz="1050" b="0" kern="1200" dirty="0">
                          <a:solidFill>
                            <a:schemeClr val="tx1"/>
                          </a:solidFill>
                          <a:effectLst/>
                          <a:latin typeface="Arial" panose="020B0604020202020204" pitchFamily="34" charset="0"/>
                          <a:ea typeface="+mn-ea"/>
                          <a:cs typeface="Arial" panose="020B0604020202020204" pitchFamily="34" charset="0"/>
                        </a:rPr>
                        <a:t>SA#95 (Mar. 2022)</a:t>
                      </a:r>
                      <a:endParaRPr lang="sv-SE"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CMCC</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SA2/RAN2/RAN3</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Policy</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marL="0" algn="ctr" defTabSz="1219170" rtl="0" eaLnBrk="1" latinLnBrk="0" hangingPunct="1">
                        <a:spcAft>
                          <a:spcPts val="0"/>
                        </a:spcAft>
                      </a:pPr>
                      <a:r>
                        <a:rPr lang="en-US" altLang="zh-CN" sz="1050" b="1"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en-US" altLang="zh-CN" sz="1050" b="1"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20%-&gt;30%-&gt;50%</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dirty="0">
                          <a:solidFill>
                            <a:schemeClr val="dk1"/>
                          </a:solidFill>
                          <a:effectLst/>
                          <a:latin typeface="Arial" panose="020B0604020202020204" pitchFamily="34" charset="0"/>
                          <a:ea typeface="+mn-ea"/>
                          <a:cs typeface="Arial" panose="020B0604020202020204" pitchFamily="34" charset="0"/>
                        </a:rPr>
                        <a:t>TS28.535/28.536/28.533/28.541/28.546/28.552/28.553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a:solidFill>
                            <a:schemeClr val="dk1"/>
                          </a:solidFill>
                          <a:effectLst/>
                          <a:latin typeface="Arial" panose="020B0604020202020204" pitchFamily="34" charset="0"/>
                          <a:ea typeface="+mn-ea"/>
                          <a:cs typeface="Arial" panose="020B0604020202020204" pitchFamily="34" charset="0"/>
                        </a:rPr>
                        <a:t>SP-200196</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SA#93 (Sep. 2021)</a:t>
                      </a:r>
                      <a:endParaRPr lang="sv-SE" altLang="zh-CN" sz="105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Arial" panose="020B0604020202020204" pitchFamily="34" charset="0"/>
                          <a:ea typeface="+mn-ea"/>
                          <a:cs typeface="Arial" panose="020B0604020202020204" pitchFamily="34" charset="0"/>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ZSM/SA2/RAN3</a:t>
                      </a:r>
                      <a:endParaRPr lang="sv-SE" sz="1050" b="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050" b="0" kern="1200" dirty="0">
                          <a:solidFill>
                            <a:schemeClr val="dk1"/>
                          </a:solidFill>
                          <a:effectLst/>
                          <a:latin typeface="Arial" panose="020B0604020202020204" pitchFamily="34" charset="0"/>
                          <a:ea typeface="+mn-ea"/>
                          <a:cs typeface="Arial" panose="020B0604020202020204" pitchFamily="34" charset="0"/>
                        </a:rPr>
                        <a:t>Closed loop interaction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251976">
                <a:tc>
                  <a:txBody>
                    <a:bodyPr/>
                    <a:lstStyle/>
                    <a:p>
                      <a:pPr algn="l">
                        <a:spcAft>
                          <a:spcPts val="0"/>
                        </a:spcAft>
                      </a:pPr>
                      <a:r>
                        <a:rPr lang="en-US" sz="1050" b="1" baseline="0"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r>
                        <a:rPr lang="en-US" sz="1050" b="1"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eMDAS</a:t>
                      </a:r>
                      <a:endParaRPr lang="zh-CN" sz="12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05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Management Data Analytics Service</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0%-&gt;0%</a:t>
                      </a:r>
                      <a:endParaRPr lang="sv-SE" altLang="zh-CN" sz="1050" b="0" kern="1200" dirty="0">
                        <a:solidFill>
                          <a:schemeClr val="tx1"/>
                        </a:solidFill>
                        <a:effectLst/>
                        <a:highlight>
                          <a:srgbClr val="00FF00"/>
                        </a:highligh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mn-ea"/>
                          <a:cs typeface="Arial" panose="020B0604020202020204" pitchFamily="34" charset="0"/>
                        </a:rPr>
                        <a:t>TS 28.104</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SP-210132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SA#94 (Dec. 2021)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Intel,NEC</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Arial" panose="020B0604020202020204" pitchFamily="34" charset="0"/>
                        </a:rPr>
                        <a:t>Data analytics</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ANL/</a:t>
            </a:r>
            <a:r>
              <a:rPr lang="en-GB" altLang="zh-CN" sz="3200" dirty="0"/>
              <a:t>IDMS_MN</a:t>
            </a:r>
            <a:r>
              <a:rPr lang="en-US" altLang="zh-CN" sz="3200" kern="0" dirty="0"/>
              <a:t>/</a:t>
            </a:r>
            <a:r>
              <a:rPr lang="en-GB" altLang="zh-CN" sz="3200" dirty="0"/>
              <a:t>NPM</a:t>
            </a:r>
            <a:r>
              <a:rPr lang="en-US" altLang="zh-CN" sz="3200" dirty="0"/>
              <a:t>/</a:t>
            </a:r>
            <a:r>
              <a:rPr lang="en-US" altLang="zh-CN" sz="3200" dirty="0" err="1"/>
              <a:t>eCOSLA</a:t>
            </a:r>
            <a:r>
              <a:rPr lang="en-US" altLang="zh-CN" sz="3200" dirty="0"/>
              <a:t>/</a:t>
            </a:r>
            <a:r>
              <a:rPr lang="en-US" altLang="zh-CN" sz="3200" dirty="0" err="1"/>
              <a:t>eMDAS</a:t>
            </a:r>
            <a:endParaRPr lang="sv-SE" sz="3200" kern="0" dirty="0"/>
          </a:p>
        </p:txBody>
      </p:sp>
      <p:sp>
        <p:nvSpPr>
          <p:cNvPr id="7" name="矩形 6"/>
          <p:cNvSpPr/>
          <p:nvPr/>
        </p:nvSpPr>
        <p:spPr>
          <a:xfrm>
            <a:off x="6250074" y="3255312"/>
            <a:ext cx="5702638" cy="2970044"/>
          </a:xfrm>
          <a:prstGeom prst="rect">
            <a:avLst/>
          </a:prstGeom>
          <a:ln>
            <a:noFill/>
          </a:ln>
        </p:spPr>
        <p:txBody>
          <a:bodyPr wrap="square">
            <a:spAutoFit/>
          </a:bodyPr>
          <a:lstStyle/>
          <a:p>
            <a:pPr lvl="0" defTabSz="1219170" eaLnBrk="1" fontAlgn="auto" hangingPunct="1">
              <a:spcBef>
                <a:spcPts val="0"/>
              </a:spcBef>
              <a:spcAft>
                <a:spcPts val="0"/>
              </a:spcAft>
              <a:defRPr/>
            </a:pPr>
            <a:r>
              <a:rPr lang="en-US" altLang="zh-CN" sz="1100" b="1" dirty="0">
                <a:solidFill>
                  <a:prstClr val="black"/>
                </a:solidFill>
                <a:latin typeface="+mj-lt"/>
                <a:cs typeface="Arial" charset="0"/>
              </a:rPr>
              <a:t>IDMS_MN: </a:t>
            </a:r>
            <a:r>
              <a:rPr lang="en-US" sz="1100" dirty="0">
                <a:latin typeface="+mj-lt"/>
              </a:rPr>
              <a:t>Several </a:t>
            </a:r>
            <a:r>
              <a:rPr lang="en-US" sz="1100" dirty="0" err="1">
                <a:latin typeface="+mj-lt"/>
              </a:rPr>
              <a:t>pCRs</a:t>
            </a:r>
            <a:r>
              <a:rPr lang="en-US" sz="1100" dirty="0">
                <a:latin typeface="+mj-lt"/>
              </a:rPr>
              <a:t> regarding intent concept, Intent model and intent workflow are discussed.</a:t>
            </a:r>
          </a:p>
          <a:p>
            <a:pPr defTabSz="1219170" eaLnBrk="1" fontAlgn="auto" hangingPunct="1">
              <a:spcBef>
                <a:spcPts val="0"/>
              </a:spcBef>
              <a:spcAft>
                <a:spcPts val="0"/>
              </a:spcAft>
              <a:defRPr/>
            </a:pPr>
            <a:r>
              <a:rPr lang="en-US" sz="1100" dirty="0">
                <a:latin typeface="+mj-lt"/>
              </a:rPr>
              <a:t>Following </a:t>
            </a:r>
            <a:r>
              <a:rPr lang="en-US" sz="1100" dirty="0" err="1">
                <a:latin typeface="+mj-lt"/>
              </a:rPr>
              <a:t>pCR</a:t>
            </a:r>
            <a:r>
              <a:rPr lang="en-US" sz="1100" dirty="0">
                <a:latin typeface="+mj-lt"/>
              </a:rPr>
              <a:t> is approved:</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err="1">
                <a:latin typeface="+mj-lt"/>
              </a:rPr>
              <a:t>pCR</a:t>
            </a:r>
            <a:r>
              <a:rPr lang="en-US" sz="1100" dirty="0">
                <a:latin typeface="+mj-lt"/>
              </a:rPr>
              <a:t> TS 28.312  Update Clause 4.2 and Clause 4.4</a:t>
            </a:r>
          </a:p>
          <a:p>
            <a:pPr defTabSz="1219170" eaLnBrk="1" fontAlgn="auto" hangingPunct="1">
              <a:spcBef>
                <a:spcPts val="0"/>
              </a:spcBef>
              <a:spcAft>
                <a:spcPts val="0"/>
              </a:spcAft>
              <a:defRPr/>
            </a:pPr>
            <a:r>
              <a:rPr lang="en-US" sz="1100" dirty="0">
                <a:latin typeface="+mj-lt"/>
              </a:rPr>
              <a:t>Following </a:t>
            </a:r>
            <a:r>
              <a:rPr lang="en-US" sz="1100" dirty="0" err="1">
                <a:latin typeface="+mj-lt"/>
              </a:rPr>
              <a:t>pCRs</a:t>
            </a:r>
            <a:r>
              <a:rPr lang="en-US" sz="1100" dirty="0">
                <a:latin typeface="+mj-lt"/>
              </a:rPr>
              <a:t> are discussed and need further discussion:</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latin typeface="+mj-lt"/>
              </a:rPr>
              <a:t>Update intent information model</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err="1">
                <a:latin typeface="+mj-lt"/>
              </a:rPr>
              <a:t>IntentExpectation</a:t>
            </a:r>
            <a:r>
              <a:rPr lang="en-US" sz="1100" dirty="0">
                <a:latin typeface="+mj-lt"/>
              </a:rPr>
              <a:t> </a:t>
            </a:r>
            <a:r>
              <a:rPr lang="en-US" sz="1100" dirty="0" err="1">
                <a:latin typeface="+mj-lt"/>
              </a:rPr>
              <a:t>Datatype</a:t>
            </a:r>
            <a:r>
              <a:rPr lang="en-US" sz="1100" dirty="0">
                <a:latin typeface="+mj-lt"/>
              </a:rPr>
              <a:t> definition</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latin typeface="+mj-lt"/>
              </a:rPr>
              <a:t>Add concrete </a:t>
            </a:r>
            <a:r>
              <a:rPr lang="en-US" sz="1100" dirty="0" err="1">
                <a:latin typeface="+mj-lt"/>
              </a:rPr>
              <a:t>IntentExpectation</a:t>
            </a:r>
            <a:r>
              <a:rPr lang="en-US" sz="1100" dirty="0">
                <a:latin typeface="+mj-lt"/>
              </a:rPr>
              <a:t> for network optimization</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latin typeface="+mj-lt"/>
              </a:rPr>
              <a:t>Add concrete </a:t>
            </a:r>
            <a:r>
              <a:rPr lang="en-US" sz="1100" dirty="0" err="1">
                <a:latin typeface="+mj-lt"/>
              </a:rPr>
              <a:t>IntentExpectation</a:t>
            </a:r>
            <a:r>
              <a:rPr lang="en-US" sz="1100" dirty="0">
                <a:latin typeface="+mj-lt"/>
              </a:rPr>
              <a:t> for radio network deployment and radio service deployment</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latin typeface="+mj-lt"/>
              </a:rPr>
              <a:t>Add state and  procedure for intent management</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latin typeface="+mj-lt"/>
              </a:rPr>
              <a:t>Add procedure of subsequence after the intent MOI created</a:t>
            </a:r>
            <a:endParaRPr lang="en-US" sz="1100" dirty="0">
              <a:solidFill>
                <a:prstClr val="black"/>
              </a:solidFill>
              <a:latin typeface="+mj-lt"/>
              <a:cs typeface="Arial" charset="0"/>
            </a:endParaRPr>
          </a:p>
          <a:p>
            <a:endParaRPr lang="en-US" altLang="zh-CN" sz="1100" b="1" dirty="0">
              <a:solidFill>
                <a:prstClr val="black"/>
              </a:solidFill>
              <a:latin typeface="+mj-lt"/>
              <a:cs typeface="Arial" charset="0"/>
            </a:endParaRPr>
          </a:p>
          <a:p>
            <a:r>
              <a:rPr lang="en-US" altLang="zh-CN" sz="1100" b="1" dirty="0" err="1">
                <a:solidFill>
                  <a:prstClr val="black"/>
                </a:solidFill>
                <a:latin typeface="+mj-lt"/>
                <a:cs typeface="Arial" charset="0"/>
              </a:rPr>
              <a:t>eCOSLA</a:t>
            </a:r>
            <a:r>
              <a:rPr lang="en-US" altLang="zh-CN" sz="1100" b="1" dirty="0">
                <a:solidFill>
                  <a:prstClr val="black"/>
                </a:solidFill>
                <a:latin typeface="+mj-lt"/>
                <a:cs typeface="Arial" charset="0"/>
              </a:rPr>
              <a:t>:</a:t>
            </a:r>
            <a:r>
              <a:rPr lang="en-US" altLang="zh-CN" sz="1100" dirty="0">
                <a:solidFill>
                  <a:prstClr val="black"/>
                </a:solidFill>
                <a:latin typeface="+mj-lt"/>
                <a:cs typeface="Arial" charset="0"/>
              </a:rPr>
              <a:t> The group has been working on new use cases and requirements, including enhancement of the Rel-16 descriptions. Main topics under discussion are new use case for loop co-ordination, loop supervision, location, incident resolution, reporting and policy in TS 28.535. Furthermore the group is discussing how these use cases could be solved by stage 2/3 solutions in TS 28.536. </a:t>
            </a:r>
          </a:p>
        </p:txBody>
      </p:sp>
      <p:sp>
        <p:nvSpPr>
          <p:cNvPr id="8" name="矩形 7"/>
          <p:cNvSpPr/>
          <p:nvPr/>
        </p:nvSpPr>
        <p:spPr>
          <a:xfrm>
            <a:off x="190498" y="3255312"/>
            <a:ext cx="6044502" cy="3139321"/>
          </a:xfrm>
          <a:prstGeom prst="rect">
            <a:avLst/>
          </a:prstGeom>
        </p:spPr>
        <p:txBody>
          <a:bodyPr wrap="square">
            <a:spAutoFit/>
          </a:bodyPr>
          <a:lstStyle/>
          <a:p>
            <a:pPr lvl="0" defTabSz="1219170" eaLnBrk="1" fontAlgn="auto" hangingPunct="1">
              <a:spcBef>
                <a:spcPts val="0"/>
              </a:spcBef>
              <a:spcAft>
                <a:spcPts val="0"/>
              </a:spcAft>
              <a:defRPr/>
            </a:pPr>
            <a:r>
              <a:rPr lang="en-US" altLang="zh-CN" sz="1100" b="1" dirty="0">
                <a:solidFill>
                  <a:prstClr val="black"/>
                </a:solidFill>
                <a:latin typeface="+mn-lt"/>
                <a:cs typeface="Arial" charset="0"/>
              </a:rPr>
              <a:t>ANL: </a:t>
            </a:r>
            <a:r>
              <a:rPr lang="en-US" altLang="zh-CN" sz="1100" dirty="0">
                <a:solidFill>
                  <a:prstClr val="black"/>
                </a:solidFill>
                <a:latin typeface="+mn-lt"/>
                <a:cs typeface="Arial" charset="0"/>
              </a:rPr>
              <a:t>Several </a:t>
            </a:r>
            <a:r>
              <a:rPr lang="en-US" altLang="zh-CN" sz="1100" dirty="0" err="1">
                <a:solidFill>
                  <a:prstClr val="black"/>
                </a:solidFill>
                <a:latin typeface="+mn-lt"/>
                <a:cs typeface="Arial" charset="0"/>
              </a:rPr>
              <a:t>pCRs</a:t>
            </a:r>
            <a:r>
              <a:rPr lang="en-US" altLang="zh-CN" sz="1100" dirty="0">
                <a:solidFill>
                  <a:prstClr val="black"/>
                </a:solidFill>
                <a:latin typeface="+mn-lt"/>
                <a:cs typeface="Arial" charset="0"/>
              </a:rPr>
              <a:t> regarding ANL concepts,  framework approach, use case, generic requirements are approved</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28.100 Update workflow for evaluating autonomous network levels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28.100 Update description and corresponding figures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28.100 Update or add generic requirements </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mn-lt"/>
                <a:cs typeface="Arial" charset="0"/>
              </a:rPr>
              <a:t>28.100 Move contents from clause 6 to Annex A </a:t>
            </a:r>
          </a:p>
          <a:p>
            <a:pPr defTabSz="1219170" eaLnBrk="1" fontAlgn="auto" hangingPunct="1">
              <a:spcBef>
                <a:spcPts val="0"/>
              </a:spcBef>
              <a:spcAft>
                <a:spcPts val="0"/>
              </a:spcAft>
              <a:defRPr/>
            </a:pPr>
            <a:r>
              <a:rPr lang="en-US" altLang="zh-CN" sz="1100" b="1" dirty="0">
                <a:solidFill>
                  <a:prstClr val="black"/>
                </a:solidFill>
                <a:latin typeface="+mn-lt"/>
                <a:cs typeface="Arial" charset="0"/>
              </a:rPr>
              <a:t>NPM: </a:t>
            </a:r>
            <a:r>
              <a:rPr lang="en-US" altLang="zh-CN" sz="1100" dirty="0">
                <a:solidFill>
                  <a:prstClr val="black"/>
                </a:solidFill>
                <a:latin typeface="+mn-lt"/>
                <a:cs typeface="Arial" charset="0"/>
              </a:rPr>
              <a:t>The following CR topics are discussed and agreed. </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solidFill>
                  <a:prstClr val="black"/>
                </a:solidFill>
                <a:latin typeface="Calibri" pitchFamily="34" charset="0"/>
                <a:cs typeface="Arial" charset="0"/>
              </a:rPr>
              <a:t>28.555 add editorial improvements of Background</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solidFill>
                  <a:prstClr val="black"/>
                </a:solidFill>
                <a:latin typeface="Calibri" pitchFamily="34" charset="0"/>
                <a:cs typeface="Arial" charset="0"/>
              </a:rPr>
              <a:t>28.556 add  introduction</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solidFill>
                  <a:prstClr val="black"/>
                </a:solidFill>
                <a:latin typeface="Calibri" pitchFamily="34" charset="0"/>
                <a:cs typeface="Arial" charset="0"/>
              </a:rPr>
              <a:t>28.556 add policy management procedure</a:t>
            </a:r>
          </a:p>
          <a:p>
            <a:pPr marL="171450" indent="-171450" defTabSz="1219170" eaLnBrk="1" fontAlgn="auto" hangingPunct="1">
              <a:spcBef>
                <a:spcPts val="0"/>
              </a:spcBef>
              <a:spcAft>
                <a:spcPts val="0"/>
              </a:spcAft>
              <a:buFont typeface="Wingdings" panose="05000000000000000000" pitchFamily="2" charset="2"/>
              <a:buChar char="Ø"/>
              <a:defRPr/>
            </a:pPr>
            <a:r>
              <a:rPr lang="en-US" sz="1100" dirty="0">
                <a:solidFill>
                  <a:prstClr val="black"/>
                </a:solidFill>
                <a:latin typeface="Calibri" pitchFamily="34" charset="0"/>
                <a:cs typeface="Arial" charset="0"/>
              </a:rPr>
              <a:t>28.556 add management operation for Policy</a:t>
            </a:r>
          </a:p>
          <a:p>
            <a:pPr lvl="0" defTabSz="1219170" eaLnBrk="1" fontAlgn="auto" hangingPunct="1">
              <a:spcBef>
                <a:spcPts val="0"/>
              </a:spcBef>
              <a:spcAft>
                <a:spcPts val="0"/>
              </a:spcAft>
              <a:defRPr/>
            </a:pPr>
            <a:r>
              <a:rPr lang="en-US" altLang="zh-CN" sz="1100" b="1" dirty="0" err="1">
                <a:solidFill>
                  <a:prstClr val="black"/>
                </a:solidFill>
                <a:latin typeface="Calibri" pitchFamily="34" charset="0"/>
                <a:cs typeface="Arial" charset="0"/>
              </a:rPr>
              <a:t>eMDAS</a:t>
            </a:r>
            <a:r>
              <a:rPr lang="en-US" altLang="zh-CN" sz="1100" b="1" dirty="0">
                <a:solidFill>
                  <a:prstClr val="black"/>
                </a:solidFill>
                <a:latin typeface="Calibri" pitchFamily="34" charset="0"/>
                <a:cs typeface="Arial" charset="0"/>
              </a:rPr>
              <a:t>: </a:t>
            </a:r>
            <a:r>
              <a:rPr lang="en-US" altLang="zh-CN" sz="1100" dirty="0">
                <a:solidFill>
                  <a:prstClr val="black"/>
                </a:solidFill>
                <a:latin typeface="Calibri" pitchFamily="34" charset="0"/>
                <a:cs typeface="Arial" charset="0"/>
              </a:rPr>
              <a:t>The following topics are discussed.</a:t>
            </a:r>
            <a:endParaRPr lang="en-US" altLang="zh-CN" sz="1100" b="1" dirty="0">
              <a:solidFill>
                <a:prstClr val="black"/>
              </a:solidFill>
              <a:latin typeface="Calibri" pitchFamily="34" charset="0"/>
              <a:cs typeface="Arial" charset="0"/>
            </a:endParaRP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pitchFamily="34" charset="0"/>
                <a:cs typeface="Arial" charset="0"/>
              </a:rPr>
              <a:t>Comprehensive discussions were made on TS structure (related to how to define MDA data and services), ML support for MDA, common information elements of MDA reports, MDA capability for coverage issue analysis, TS scope, MDA functionality and service framework, MDA role in management loop, alarm incident analysis and MDA assisted Energy Saving.</a:t>
            </a:r>
          </a:p>
          <a:p>
            <a:pPr marL="171450" lvl="0" indent="-171450" defTabSz="1219170" eaLnBrk="1" fontAlgn="auto" hangingPunct="1">
              <a:spcBef>
                <a:spcPts val="0"/>
              </a:spcBef>
              <a:spcAft>
                <a:spcPts val="0"/>
              </a:spcAft>
              <a:buFont typeface="Wingdings" panose="05000000000000000000" pitchFamily="2" charset="2"/>
              <a:buChar char="Ø"/>
              <a:defRPr/>
            </a:pPr>
            <a:r>
              <a:rPr lang="en-US" altLang="zh-CN" sz="1100" dirty="0">
                <a:solidFill>
                  <a:prstClr val="black"/>
                </a:solidFill>
                <a:latin typeface="Calibri" pitchFamily="34" charset="0"/>
                <a:cs typeface="Arial" charset="0"/>
              </a:rPr>
              <a:t>However, due to different views on the TS structure could not be converged, all </a:t>
            </a:r>
            <a:r>
              <a:rPr lang="en-US" altLang="zh-CN" sz="1100" dirty="0" err="1">
                <a:solidFill>
                  <a:prstClr val="black"/>
                </a:solidFill>
                <a:latin typeface="Calibri" pitchFamily="34" charset="0"/>
                <a:cs typeface="Arial" charset="0"/>
              </a:rPr>
              <a:t>pCRs</a:t>
            </a:r>
            <a:r>
              <a:rPr lang="en-US" altLang="zh-CN" sz="1100" dirty="0">
                <a:solidFill>
                  <a:prstClr val="black"/>
                </a:solidFill>
                <a:latin typeface="Calibri" pitchFamily="34" charset="0"/>
                <a:cs typeface="Arial" charset="0"/>
              </a:rPr>
              <a:t> were not agreed in this meeting.</a:t>
            </a:r>
            <a:endParaRPr lang="en-US" altLang="zh-CN" sz="1100" dirty="0">
              <a:solidFill>
                <a:prstClr val="black"/>
              </a:solidFill>
              <a:latin typeface="+mn-lt"/>
              <a:cs typeface="Arial" charset="0"/>
            </a:endParaRPr>
          </a:p>
        </p:txBody>
      </p:sp>
    </p:spTree>
    <p:extLst>
      <p:ext uri="{BB962C8B-B14F-4D97-AF65-F5344CB8AC3E}">
        <p14:creationId xmlns:p14="http://schemas.microsoft.com/office/powerpoint/2010/main" val="3008247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369611"/>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627711154"/>
              </p:ext>
            </p:extLst>
          </p:nvPr>
        </p:nvGraphicFramePr>
        <p:xfrm>
          <a:off x="205571" y="729707"/>
          <a:ext cx="11681825" cy="2984903"/>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extLst>
                  <a:ext uri="{0D108BD9-81ED-4DB2-BD59-A6C34878D82A}">
                    <a16:rowId xmlns:a16="http://schemas.microsoft.com/office/drawing/2014/main" val="10000"/>
                  </a:ext>
                </a:extLst>
              </a:tr>
              <a:tr h="52622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dk1"/>
                          </a:solidFill>
                          <a:effectLst/>
                          <a:latin typeface="Arial" panose="020B0604020202020204" pitchFamily="34" charset="0"/>
                          <a:ea typeface="+mn-ea"/>
                          <a:cs typeface="+mn-cs"/>
                        </a:rPr>
                        <a:t>eSON_5G</a:t>
                      </a:r>
                      <a:endParaRPr lang="zh-CN" sz="1050" b="1"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mn-ea"/>
                          <a:cs typeface="+mn-cs"/>
                        </a:rPr>
                        <a:t>Enhancements of Self-Organizing Networks (SON) for 5G networks </a:t>
                      </a:r>
                      <a:endParaRPr lang="zh-CN" altLang="zh-CN" sz="1050"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mn-ea"/>
                          <a:cs typeface="+mn-cs"/>
                        </a:rPr>
                        <a:t>15%-&gt;15%-&gt;35%</a:t>
                      </a:r>
                      <a:endParaRPr lang="sv-SE" altLang="zh-CN"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Arial" panose="020B0604020202020204" pitchFamily="34" charset="0"/>
                          <a:ea typeface="+mn-ea"/>
                          <a:cs typeface="+mn-cs"/>
                        </a:rPr>
                        <a:t>TS 28.313/28.552/28.541/28.545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Arial" panose="020B0604020202020204" pitchFamily="34" charset="0"/>
                          <a:ea typeface="+mn-ea"/>
                          <a:cs typeface="+mn-cs"/>
                        </a:rPr>
                        <a:t>SP-200194</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dirty="0">
                          <a:solidFill>
                            <a:schemeClr val="dk1"/>
                          </a:solidFill>
                          <a:effectLst/>
                          <a:latin typeface="Arial" panose="020B0604020202020204" pitchFamily="34" charset="0"/>
                          <a:ea typeface="+mn-ea"/>
                          <a:cs typeface="+mn-cs"/>
                        </a:rPr>
                        <a:t>SA#92 (Jun. 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dirty="0">
                          <a:solidFill>
                            <a:schemeClr val="dk1"/>
                          </a:solidFill>
                          <a:effectLst/>
                          <a:latin typeface="Arial" panose="020B0604020202020204" pitchFamily="34" charset="0"/>
                          <a:ea typeface="+mn-ea"/>
                          <a:cs typeface="+mn-cs"/>
                        </a:rPr>
                        <a:t>-&gt;</a:t>
                      </a:r>
                      <a:r>
                        <a:rPr lang="en-GB" sz="1050" b="1" kern="1200" dirty="0">
                          <a:solidFill>
                            <a:schemeClr val="tx1"/>
                          </a:solidFill>
                          <a:effectLst/>
                          <a:latin typeface="Arial" panose="020B0604020202020204" pitchFamily="34" charset="0"/>
                          <a:ea typeface="+mn-ea"/>
                          <a:cs typeface="Arial" panose="020B0604020202020204" pitchFamily="34" charset="0"/>
                        </a:rPr>
                        <a:t>SA#94 (Dec. 2021)</a:t>
                      </a:r>
                      <a:endParaRPr lang="sv-SE" altLang="zh-CN"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Intel</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SON</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2622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chemeClr val="dk1"/>
                          </a:solidFill>
                          <a:effectLst/>
                          <a:latin typeface="Arial" panose="020B0604020202020204" pitchFamily="34" charset="0"/>
                          <a:ea typeface="+mn-ea"/>
                          <a:cs typeface="+mn-cs"/>
                        </a:rPr>
                        <a:t>PACMAN</a:t>
                      </a:r>
                      <a:endParaRPr lang="zh-CN" sz="1050" b="1"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mn-ea"/>
                          <a:cs typeface="+mn-cs"/>
                        </a:rPr>
                        <a:t>Generic Plug and connect</a:t>
                      </a:r>
                      <a:endParaRPr lang="zh-CN" altLang="en-US" sz="1050" kern="1200" dirty="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zh-CN" sz="1050"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Arial" panose="020B0604020202020204" pitchFamily="34" charset="0"/>
                          <a:ea typeface="+mn-ea"/>
                          <a:cs typeface="+mn-cs"/>
                        </a:rPr>
                        <a:t>0%-&gt;10%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Arial" panose="020B0604020202020204" pitchFamily="34" charset="0"/>
                          <a:ea typeface="+mn-ea"/>
                          <a:cs typeface="+mn-cs"/>
                        </a:rPr>
                        <a:t>TS 28.313/28.314/28.315/28.316</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Arial" panose="020B0604020202020204" pitchFamily="34" charset="0"/>
                          <a:ea typeface="+mn-ea"/>
                          <a:cs typeface="+mn-cs"/>
                        </a:rPr>
                        <a:t>SP-210260</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Arial" panose="020B0604020202020204" pitchFamily="34" charset="0"/>
                          <a:ea typeface="+mn-ea"/>
                          <a:cs typeface="+mn-cs"/>
                        </a:rPr>
                        <a:t>SA#96 (June 2022)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515135">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dk1"/>
                          </a:solidFill>
                          <a:effectLst/>
                          <a:latin typeface="Arial" panose="020B0604020202020204" pitchFamily="34" charset="0"/>
                          <a:ea typeface="+mn-ea"/>
                          <a:cs typeface="+mn-cs"/>
                        </a:rPr>
                        <a:t>E_HOO</a:t>
                      </a:r>
                      <a:endParaRPr lang="zh-CN" sz="1050" b="1"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Arial" panose="020B0604020202020204" pitchFamily="34" charset="0"/>
                          <a:ea typeface="+mn-ea"/>
                          <a:cs typeface="+mn-cs"/>
                        </a:rPr>
                        <a:t>Enhancement of Handover Optimization</a:t>
                      </a:r>
                      <a:endParaRPr lang="zh-CN" sz="1050"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mn-ea"/>
                          <a:cs typeface="+mn-cs"/>
                        </a:rPr>
                        <a:t>10%-&gt;10%-&gt;30%</a:t>
                      </a:r>
                      <a:endParaRPr lang="sv-SE" altLang="zh-CN" sz="1050" kern="1200" dirty="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TS28.552/28.313/28.541</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SP-200466</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b="0" kern="1200" dirty="0">
                          <a:solidFill>
                            <a:schemeClr val="dk1"/>
                          </a:solidFill>
                          <a:effectLst/>
                          <a:latin typeface="Arial" panose="020B0604020202020204" pitchFamily="34" charset="0"/>
                          <a:ea typeface="+mn-ea"/>
                          <a:cs typeface="+mn-cs"/>
                        </a:rPr>
                        <a:t>SA#95 (Mar. 2022)</a:t>
                      </a:r>
                      <a:endParaRPr lang="sv-SE" altLang="zh-CN" sz="1050" b="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Ericsson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a:solidFill>
                            <a:schemeClr val="dk1"/>
                          </a:solidFill>
                          <a:effectLst/>
                          <a:latin typeface="Arial" panose="020B0604020202020204" pitchFamily="34" charset="0"/>
                          <a:ea typeface="+mn-ea"/>
                          <a:cs typeface="+mn-cs"/>
                        </a:rPr>
                        <a:t>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SON</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dk1"/>
                          </a:solidFill>
                          <a:effectLst/>
                          <a:latin typeface="Arial" panose="020B0604020202020204" pitchFamily="34" charset="0"/>
                          <a:ea typeface="+mn-ea"/>
                          <a:cs typeface="+mn-cs"/>
                        </a:rPr>
                        <a:t>EE5GPLUS</a:t>
                      </a:r>
                      <a:endParaRPr lang="zh-CN" sz="1050" b="1"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Arial" panose="020B0604020202020204" pitchFamily="34" charset="0"/>
                          <a:ea typeface="+mn-ea"/>
                          <a:cs typeface="+mn-cs"/>
                        </a:rPr>
                        <a:t>Enhancements on EE for 5G networks</a:t>
                      </a:r>
                      <a:endParaRPr lang="zh-CN" sz="1050"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mn-ea"/>
                          <a:cs typeface="+mn-cs"/>
                        </a:rPr>
                        <a:t>20%-&gt;30%-&gt;55%</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mn-ea"/>
                          <a:cs typeface="+mn-cs"/>
                        </a:rPr>
                        <a:t>TS28.310/28.552/28.554/28.541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SP-200188</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dirty="0">
                          <a:solidFill>
                            <a:schemeClr val="dk1"/>
                          </a:solidFill>
                          <a:effectLst/>
                          <a:latin typeface="Arial" panose="020B0604020202020204" pitchFamily="34" charset="0"/>
                          <a:ea typeface="+mn-ea"/>
                          <a:cs typeface="+mn-cs"/>
                        </a:rPr>
                        <a:t>SA</a:t>
                      </a:r>
                      <a:r>
                        <a:rPr lang="en-GB" altLang="zh-CN" sz="1050" b="0" kern="1200" dirty="0">
                          <a:solidFill>
                            <a:schemeClr val="dk1"/>
                          </a:solidFill>
                          <a:effectLst/>
                          <a:latin typeface="Arial" panose="020B0604020202020204" pitchFamily="34" charset="0"/>
                          <a:ea typeface="+mn-ea"/>
                          <a:cs typeface="+mn-cs"/>
                        </a:rPr>
                        <a:t>#93 (Sep. 2021) </a:t>
                      </a:r>
                      <a:r>
                        <a:rPr lang="en-GB" altLang="zh-CN" sz="1050" b="1" kern="1200" dirty="0">
                          <a:solidFill>
                            <a:schemeClr val="dk1"/>
                          </a:solidFill>
                          <a:effectLst/>
                          <a:latin typeface="Arial" panose="020B0604020202020204" pitchFamily="34" charset="0"/>
                          <a:ea typeface="+mn-ea"/>
                          <a:cs typeface="+mn-cs"/>
                        </a:rPr>
                        <a:t>-&gt; </a:t>
                      </a:r>
                      <a:r>
                        <a:rPr lang="en-US" sz="1050" b="1" kern="1200" dirty="0">
                          <a:solidFill>
                            <a:schemeClr val="dk1"/>
                          </a:solidFill>
                          <a:effectLst/>
                          <a:latin typeface="Arial" panose="020B0604020202020204" pitchFamily="34" charset="0"/>
                          <a:ea typeface="+mn-ea"/>
                          <a:cs typeface="+mn-cs"/>
                        </a:rPr>
                        <a:t>SA#94 (Dec. 2021)</a:t>
                      </a:r>
                      <a:endParaRPr lang="sv-SE" altLang="zh-CN" sz="1050" b="1"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Orange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Arial" panose="020B0604020202020204" pitchFamily="34" charset="0"/>
                          <a:ea typeface="+mn-ea"/>
                          <a:cs typeface="+mn-cs"/>
                        </a:rPr>
                        <a:t>SA2/RAN2/RAN3/ETSI EE/ITU-T/GSMA</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Energy saving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r h="2519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dk1"/>
                          </a:solidFill>
                          <a:effectLst/>
                          <a:latin typeface="Arial" panose="020B0604020202020204" pitchFamily="34" charset="0"/>
                          <a:ea typeface="+mn-ea"/>
                          <a:cs typeface="+mn-cs"/>
                        </a:rPr>
                        <a:t>5GD</a:t>
                      </a:r>
                      <a:r>
                        <a:rPr lang="en-US" altLang="zh-CN" sz="1050" b="1" kern="1200" dirty="0">
                          <a:solidFill>
                            <a:schemeClr val="dk1"/>
                          </a:solidFill>
                          <a:effectLst/>
                          <a:latin typeface="Arial" panose="020B0604020202020204" pitchFamily="34" charset="0"/>
                          <a:ea typeface="+mn-ea"/>
                          <a:cs typeface="+mn-cs"/>
                        </a:rPr>
                        <a:t>MS</a:t>
                      </a:r>
                      <a:endParaRPr lang="zh-CN" sz="1050" b="1"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dirty="0">
                          <a:solidFill>
                            <a:schemeClr val="dk1"/>
                          </a:solidFill>
                          <a:effectLst/>
                          <a:latin typeface="Arial" panose="020B0604020202020204" pitchFamily="34" charset="0"/>
                          <a:ea typeface="+mn-ea"/>
                          <a:cs typeface="+mn-cs"/>
                        </a:rPr>
                        <a:t>Discovery of management services in 5G  </a:t>
                      </a:r>
                      <a:endParaRPr lang="zh-CN" sz="1050" kern="1200" dirty="0">
                        <a:solidFill>
                          <a:schemeClr val="dk1"/>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Arial" panose="020B0604020202020204" pitchFamily="34" charset="0"/>
                          <a:ea typeface="+mn-ea"/>
                          <a:cs typeface="+mn-cs"/>
                        </a:rPr>
                        <a:t>60%-&gt;70%-&gt;80%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TS 28.533/28.537/28.622/28.623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SP-181072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kern="1200" dirty="0">
                          <a:solidFill>
                            <a:schemeClr val="dk1"/>
                          </a:solidFill>
                          <a:effectLst/>
                          <a:latin typeface="Arial" panose="020B0604020202020204" pitchFamily="34" charset="0"/>
                          <a:ea typeface="+mn-ea"/>
                          <a:cs typeface="+mn-cs"/>
                        </a:rPr>
                        <a:t>SA#93 (Sep-2021)</a:t>
                      </a:r>
                      <a:endParaRPr lang="sv-SE" altLang="zh-CN"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Huawei</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Service based discovery</a:t>
                      </a:r>
                    </a:p>
                  </a:txBody>
                  <a:tcPr marL="68580" marR="68580" marT="0" marB="0" anchor="ctr">
                    <a:solidFill>
                      <a:schemeClr val="tx2">
                        <a:lumMod val="20000"/>
                        <a:lumOff val="80000"/>
                      </a:schemeClr>
                    </a:solidFill>
                  </a:tcPr>
                </a:tc>
                <a:extLst>
                  <a:ext uri="{0D108BD9-81ED-4DB2-BD59-A6C34878D82A}">
                    <a16:rowId xmlns:a16="http://schemas.microsoft.com/office/drawing/2014/main" val="10005"/>
                  </a:ext>
                </a:extLst>
              </a:tr>
            </a:tbl>
          </a:graphicData>
        </a:graphic>
      </p:graphicFrame>
      <p:sp>
        <p:nvSpPr>
          <p:cNvPr id="6" name="矩形 5"/>
          <p:cNvSpPr/>
          <p:nvPr/>
        </p:nvSpPr>
        <p:spPr>
          <a:xfrm>
            <a:off x="240740" y="3767508"/>
            <a:ext cx="6039480" cy="2492990"/>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mn-lt"/>
                <a:cs typeface="Arial" charset="0"/>
              </a:rPr>
              <a:t>eSON_5G: </a:t>
            </a:r>
            <a:r>
              <a:rPr lang="en-US" altLang="zh-CN" sz="1200" dirty="0">
                <a:solidFill>
                  <a:prstClr val="black"/>
                </a:solidFill>
                <a:latin typeface="+mn-lt"/>
                <a:cs typeface="Arial" charset="0"/>
              </a:rPr>
              <a:t>The group agreed a CR to add use case, requirements, and potential solution for a C-SON function to optimize the RRM resources for each network slice instance, and a CR to fix the inclusive languages in TS 28.313 (pending on email approval).</a:t>
            </a:r>
          </a:p>
          <a:p>
            <a:pPr lvl="0" defTabSz="1219170" eaLnBrk="1" fontAlgn="auto" hangingPunct="1">
              <a:spcBef>
                <a:spcPts val="0"/>
              </a:spcBef>
              <a:spcAft>
                <a:spcPts val="0"/>
              </a:spcAft>
              <a:defRPr/>
            </a:pPr>
            <a:endParaRPr lang="en-US" altLang="zh-CN" sz="1200" b="1" dirty="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prstClr val="black"/>
                </a:solidFill>
                <a:latin typeface="+mn-lt"/>
                <a:cs typeface="Arial" charset="0"/>
              </a:rPr>
              <a:t>EE5GPLUS: </a:t>
            </a:r>
            <a:r>
              <a:rPr lang="en-US" altLang="zh-CN" sz="1200" dirty="0">
                <a:solidFill>
                  <a:prstClr val="black"/>
                </a:solidFill>
                <a:latin typeface="+mn-lt"/>
                <a:cs typeface="Arial" charset="0"/>
              </a:rPr>
              <a:t>The following topics are discussed and agreed in this meeting</a:t>
            </a:r>
          </a:p>
          <a:p>
            <a:pPr marL="285750" indent="-285750" defTabSz="1219170">
              <a:buFont typeface="Wingdings" panose="05000000000000000000" pitchFamily="2" charset="2"/>
              <a:buChar char="Ø"/>
              <a:defRPr/>
            </a:pPr>
            <a:r>
              <a:rPr lang="en-US" altLang="zh-CN" sz="1200" dirty="0">
                <a:solidFill>
                  <a:prstClr val="black"/>
                </a:solidFill>
                <a:latin typeface="+mn-lt"/>
                <a:cs typeface="Arial" charset="0"/>
              </a:rPr>
              <a:t>Rel-17 CR 28.310 Update on energy efficiency of URLLC network slice</a:t>
            </a:r>
          </a:p>
          <a:p>
            <a:pPr marL="285750" indent="-285750" defTabSz="1219170">
              <a:buFont typeface="Wingdings" panose="05000000000000000000" pitchFamily="2" charset="2"/>
              <a:buChar char="Ø"/>
              <a:defRPr/>
            </a:pPr>
            <a:r>
              <a:rPr lang="en-GB" sz="1200" dirty="0">
                <a:latin typeface="+mn-lt"/>
              </a:rPr>
              <a:t>Rel-17 CR 28.554 Update on energy efficiency of URLLC network slice</a:t>
            </a:r>
            <a:endParaRPr lang="en-US" sz="1200" dirty="0">
              <a:latin typeface="+mn-lt"/>
            </a:endParaRPr>
          </a:p>
          <a:p>
            <a:pPr marL="285750" indent="-285750" defTabSz="1219170">
              <a:buFont typeface="Wingdings" panose="05000000000000000000" pitchFamily="2" charset="2"/>
              <a:buChar char="Ø"/>
              <a:defRPr/>
            </a:pPr>
            <a:r>
              <a:rPr lang="en-GB" sz="1200" dirty="0">
                <a:latin typeface="+mn-lt"/>
              </a:rPr>
              <a:t>Discussion on LS from GSMA on Network Slice EE KPI</a:t>
            </a:r>
            <a:endParaRPr lang="en-US" sz="1200" dirty="0">
              <a:latin typeface="+mn-lt"/>
            </a:endParaRPr>
          </a:p>
          <a:p>
            <a:pPr marL="285750" indent="-285750" defTabSz="1219170">
              <a:buFont typeface="Wingdings" panose="05000000000000000000" pitchFamily="2" charset="2"/>
              <a:buChar char="Ø"/>
              <a:defRPr/>
            </a:pPr>
            <a:r>
              <a:rPr lang="en-GB" sz="1200" dirty="0">
                <a:latin typeface="+mn-lt"/>
              </a:rPr>
              <a:t>Rel-17 CR TS 28.541 Add Energy efficiency attribute</a:t>
            </a:r>
            <a:endParaRPr lang="en-US" sz="1200" dirty="0">
              <a:latin typeface="+mn-lt"/>
            </a:endParaRPr>
          </a:p>
          <a:p>
            <a:pPr marL="285750" indent="-285750" defTabSz="1219170">
              <a:buFont typeface="Wingdings" panose="05000000000000000000" pitchFamily="2" charset="2"/>
              <a:buChar char="Ø"/>
              <a:defRPr/>
            </a:pPr>
            <a:r>
              <a:rPr lang="en-GB" sz="1200" dirty="0">
                <a:latin typeface="+mn-lt"/>
              </a:rPr>
              <a:t>Rel-17 CR 28.541 Add energy efficiency to </a:t>
            </a:r>
            <a:r>
              <a:rPr lang="en-GB" sz="1200" dirty="0" err="1">
                <a:latin typeface="+mn-lt"/>
              </a:rPr>
              <a:t>serviceprofile</a:t>
            </a:r>
            <a:r>
              <a:rPr lang="en-GB" sz="1200" dirty="0">
                <a:latin typeface="+mn-lt"/>
              </a:rPr>
              <a:t> and </a:t>
            </a:r>
            <a:r>
              <a:rPr lang="en-GB" sz="1200" dirty="0" err="1">
                <a:latin typeface="+mn-lt"/>
              </a:rPr>
              <a:t>sliceprofile</a:t>
            </a:r>
            <a:endParaRPr lang="en-US" sz="1200" dirty="0">
              <a:latin typeface="+mn-lt"/>
            </a:endParaRPr>
          </a:p>
          <a:p>
            <a:pPr marL="285750" indent="-285750" defTabSz="1219170">
              <a:buFont typeface="Wingdings" panose="05000000000000000000" pitchFamily="2" charset="2"/>
              <a:buChar char="Ø"/>
              <a:defRPr/>
            </a:pPr>
            <a:r>
              <a:rPr lang="en-US" sz="1200" dirty="0">
                <a:latin typeface="+mn-lt"/>
              </a:rPr>
              <a:t>Rel-17 CR TS 28.554 Add Energy Consumption KPI pour 5G NF and 5G CN</a:t>
            </a:r>
          </a:p>
          <a:p>
            <a:pPr marL="285750" indent="-285750" defTabSz="1219170">
              <a:buFont typeface="Wingdings" panose="05000000000000000000" pitchFamily="2" charset="2"/>
              <a:buChar char="Ø"/>
              <a:defRPr/>
            </a:pPr>
            <a:r>
              <a:rPr lang="en-US" sz="1200" dirty="0">
                <a:latin typeface="+mn-lt"/>
              </a:rPr>
              <a:t>Rel-17 CR TS 28.554 Add EE KPI for </a:t>
            </a:r>
            <a:r>
              <a:rPr lang="en-US" sz="1200" dirty="0" err="1">
                <a:latin typeface="+mn-lt"/>
              </a:rPr>
              <a:t>eMBB</a:t>
            </a:r>
            <a:r>
              <a:rPr lang="en-US" sz="1200" dirty="0">
                <a:latin typeface="+mn-lt"/>
              </a:rPr>
              <a:t> network slice based on RAN </a:t>
            </a:r>
            <a:r>
              <a:rPr lang="en-US" sz="1200" dirty="0" err="1">
                <a:latin typeface="+mn-lt"/>
              </a:rPr>
              <a:t>meas</a:t>
            </a:r>
            <a:endParaRPr lang="en-US" sz="1200" dirty="0">
              <a:latin typeface="+mn-lt"/>
            </a:endParaRPr>
          </a:p>
          <a:p>
            <a:pPr marL="285750" indent="-285750" defTabSz="1219170">
              <a:buFont typeface="Wingdings" panose="05000000000000000000" pitchFamily="2" charset="2"/>
              <a:buChar char="Ø"/>
              <a:defRPr/>
            </a:pPr>
            <a:r>
              <a:rPr lang="en-US" sz="1200" dirty="0">
                <a:latin typeface="+mn-lt"/>
              </a:rPr>
              <a:t>Rel-17 CR TS28.310 Update of the EE KPIs Overview</a:t>
            </a:r>
            <a:endParaRPr lang="en-US" altLang="zh-CN" sz="1200" dirty="0">
              <a:solidFill>
                <a:prstClr val="black"/>
              </a:solidFill>
              <a:latin typeface="+mn-lt"/>
              <a:cs typeface="Arial" charset="0"/>
            </a:endParaRP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eSON_5G/PACMAN/E_HOO/EE5GPLUS/5GDMS</a:t>
            </a:r>
            <a:endParaRPr lang="sv-SE" sz="3200" kern="0" dirty="0"/>
          </a:p>
        </p:txBody>
      </p:sp>
      <p:sp>
        <p:nvSpPr>
          <p:cNvPr id="4" name="矩形 3"/>
          <p:cNvSpPr/>
          <p:nvPr/>
        </p:nvSpPr>
        <p:spPr>
          <a:xfrm>
            <a:off x="6466116" y="3767508"/>
            <a:ext cx="5299556" cy="2492990"/>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PACMAN: The following topics are agreed.</a:t>
            </a:r>
          </a:p>
          <a:p>
            <a:pPr marL="285750" lvl="0" indent="-285750" defTabSz="1219170">
              <a:buFont typeface="Wingdings" panose="05000000000000000000" pitchFamily="2" charset="2"/>
              <a:buChar char="Ø"/>
              <a:defRPr/>
            </a:pPr>
            <a:r>
              <a:rPr lang="en-GB" sz="1200" dirty="0" err="1">
                <a:latin typeface="+mn-lt"/>
              </a:rPr>
              <a:t>PnC</a:t>
            </a:r>
            <a:r>
              <a:rPr lang="en-GB" sz="1200" dirty="0">
                <a:latin typeface="+mn-lt"/>
              </a:rPr>
              <a:t> Concepts and Requirements</a:t>
            </a:r>
          </a:p>
          <a:p>
            <a:pPr marL="285750" lvl="0" indent="-285750" defTabSz="1219170">
              <a:buFont typeface="Wingdings" panose="05000000000000000000" pitchFamily="2" charset="2"/>
              <a:buChar char="Ø"/>
              <a:defRPr/>
            </a:pPr>
            <a:r>
              <a:rPr lang="en-GB" sz="1200" dirty="0" err="1">
                <a:latin typeface="+mn-lt"/>
              </a:rPr>
              <a:t>PnC</a:t>
            </a:r>
            <a:r>
              <a:rPr lang="en-GB" sz="1200" dirty="0">
                <a:latin typeface="+mn-lt"/>
              </a:rPr>
              <a:t> Procedure flows</a:t>
            </a:r>
          </a:p>
          <a:p>
            <a:pPr marL="285750" lvl="0" indent="-285750" defTabSz="1219170">
              <a:buFont typeface="Wingdings" panose="05000000000000000000" pitchFamily="2" charset="2"/>
              <a:buChar char="Ø"/>
              <a:defRPr/>
            </a:pPr>
            <a:r>
              <a:rPr lang="en-GB" sz="1200" dirty="0" err="1">
                <a:latin typeface="+mn-lt"/>
              </a:rPr>
              <a:t>PnC</a:t>
            </a:r>
            <a:r>
              <a:rPr lang="en-GB" sz="1200" dirty="0">
                <a:latin typeface="+mn-lt"/>
              </a:rPr>
              <a:t> Data formats</a:t>
            </a:r>
            <a:endParaRPr lang="en-US" altLang="zh-CN" sz="1200" dirty="0">
              <a:latin typeface="+mn-lt"/>
            </a:endParaRPr>
          </a:p>
          <a:p>
            <a:pPr lvl="0" defTabSz="1219170" eaLnBrk="1" fontAlgn="auto" hangingPunct="1">
              <a:spcBef>
                <a:spcPts val="0"/>
              </a:spcBef>
              <a:spcAft>
                <a:spcPts val="0"/>
              </a:spcAft>
              <a:defRPr/>
            </a:pPr>
            <a:endParaRPr lang="en-US" altLang="zh-CN" sz="1200" b="1" dirty="0">
              <a:solidFill>
                <a:prstClr val="black"/>
              </a:solidFill>
              <a:latin typeface="Calibri" pitchFamily="34" charset="0"/>
              <a:cs typeface="Arial" charset="0"/>
            </a:endParaRPr>
          </a:p>
          <a:p>
            <a:pPr lvl="0"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E_HOO:</a:t>
            </a:r>
            <a:r>
              <a:rPr lang="en-US" altLang="zh-CN" sz="1200" dirty="0">
                <a:solidFill>
                  <a:prstClr val="black"/>
                </a:solidFill>
                <a:latin typeface="Calibri" pitchFamily="34" charset="0"/>
                <a:cs typeface="Arial" charset="0"/>
              </a:rPr>
              <a:t> The following topic is agreed.</a:t>
            </a:r>
          </a:p>
          <a:p>
            <a:pPr marL="285750" indent="-285750" defTabSz="1219170">
              <a:buFont typeface="Wingdings" panose="05000000000000000000" pitchFamily="2" charset="2"/>
              <a:buChar char="Ø"/>
              <a:defRPr/>
            </a:pPr>
            <a:r>
              <a:rPr lang="en-US" altLang="zh-CN" sz="1200" dirty="0">
                <a:latin typeface="+mn-lt"/>
              </a:rPr>
              <a:t>Rel-17 CR 28.552 CHO Measurements</a:t>
            </a:r>
            <a:endParaRPr lang="en-US" altLang="zh-CN" sz="1200" dirty="0">
              <a:solidFill>
                <a:prstClr val="black"/>
              </a:solidFill>
              <a:latin typeface="Calibri" pitchFamily="34" charset="0"/>
              <a:cs typeface="Arial" charset="0"/>
            </a:endParaRPr>
          </a:p>
          <a:p>
            <a:pPr defTabSz="1219170" eaLnBrk="1" fontAlgn="auto" hangingPunct="1">
              <a:spcBef>
                <a:spcPts val="0"/>
              </a:spcBef>
              <a:spcAft>
                <a:spcPts val="0"/>
              </a:spcAft>
              <a:defRPr/>
            </a:pPr>
            <a:endParaRPr lang="en-US" altLang="zh-CN" sz="12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200" b="1" dirty="0">
                <a:solidFill>
                  <a:prstClr val="black"/>
                </a:solidFill>
                <a:latin typeface="Calibri" pitchFamily="34" charset="0"/>
                <a:cs typeface="Arial" charset="0"/>
              </a:rPr>
              <a:t>5GDMS: </a:t>
            </a:r>
            <a:r>
              <a:rPr lang="en-US" altLang="zh-CN" sz="1200" dirty="0">
                <a:solidFill>
                  <a:prstClr val="black"/>
                </a:solidFill>
                <a:latin typeface="Calibri" pitchFamily="34" charset="0"/>
                <a:cs typeface="Arial" charset="0"/>
              </a:rPr>
              <a:t>The following topics are agreed.</a:t>
            </a:r>
            <a:endParaRPr lang="en-US" altLang="zh-CN" sz="1200" b="1" dirty="0">
              <a:solidFill>
                <a:prstClr val="black"/>
              </a:solidFill>
              <a:latin typeface="Calibri" pitchFamily="34" charset="0"/>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Agreed a preliminary outline of Network Resource Model for registration of management services.</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Improved the description of management service discovery in TS 28.533.</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Calibri" pitchFamily="34" charset="0"/>
                <a:cs typeface="Arial" charset="0"/>
              </a:rPr>
              <a:t>Added requirements to TS 28.537.</a:t>
            </a:r>
            <a:endParaRPr lang="en-US" sz="1200" dirty="0">
              <a:latin typeface="+mn-lt"/>
            </a:endParaRPr>
          </a:p>
        </p:txBody>
      </p:sp>
    </p:spTree>
    <p:extLst>
      <p:ext uri="{BB962C8B-B14F-4D97-AF65-F5344CB8AC3E}">
        <p14:creationId xmlns:p14="http://schemas.microsoft.com/office/powerpoint/2010/main" val="18982839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056728"/>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nvGraphicFramePr>
        <p:xfrm>
          <a:off x="205572" y="1116969"/>
          <a:ext cx="11681825" cy="1816731"/>
        </p:xfrm>
        <a:graphic>
          <a:graphicData uri="http://schemas.openxmlformats.org/drawingml/2006/table">
            <a:tbl>
              <a:tblPr firstRow="1" bandRow="1">
                <a:tableStyleId>{5C22544A-7EE6-4342-B048-85BDC9FD1C3A}</a:tableStyleId>
              </a:tblPr>
              <a:tblGrid>
                <a:gridCol w="888236">
                  <a:extLst>
                    <a:ext uri="{9D8B030D-6E8A-4147-A177-3AD203B41FA5}">
                      <a16:colId xmlns:a16="http://schemas.microsoft.com/office/drawing/2014/main" val="20000"/>
                    </a:ext>
                  </a:extLst>
                </a:gridCol>
                <a:gridCol w="2116117">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extLst>
                  <a:ext uri="{0D108BD9-81ED-4DB2-BD59-A6C34878D82A}">
                    <a16:rowId xmlns:a16="http://schemas.microsoft.com/office/drawing/2014/main" val="10000"/>
                  </a:ext>
                </a:extLst>
              </a:tr>
              <a:tr h="407031">
                <a:tc>
                  <a:txBody>
                    <a:bodyPr/>
                    <a:lstStyle/>
                    <a:p>
                      <a:pPr algn="ctr">
                        <a:spcAft>
                          <a:spcPts val="0"/>
                        </a:spcAft>
                      </a:pPr>
                      <a:r>
                        <a:rPr lang="en-GB" sz="1200" b="1" dirty="0">
                          <a:solidFill>
                            <a:srgbClr val="000000"/>
                          </a:solidFill>
                          <a:effectLst/>
                          <a:latin typeface="Arial" panose="020B0604020202020204" pitchFamily="34" charset="0"/>
                          <a:ea typeface="宋体" panose="02010600030101010101" pitchFamily="2" charset="-122"/>
                        </a:rPr>
                        <a:t>OAM_NPN</a:t>
                      </a:r>
                      <a:endParaRPr lang="zh-CN" sz="1200" b="1"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Arial" panose="020B0604020202020204" pitchFamily="34" charset="0"/>
                          <a:ea typeface="宋体" panose="02010600030101010101" pitchFamily="2" charset="-122"/>
                        </a:rPr>
                        <a:t>Management of non-public networks</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25%-&gt;35%-&gt;50%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a:solidFill>
                            <a:schemeClr val="dk1"/>
                          </a:solidFill>
                          <a:effectLst/>
                          <a:latin typeface="Arial" panose="020B0604020202020204" pitchFamily="34" charset="0"/>
                          <a:ea typeface="+mn-ea"/>
                          <a:cs typeface="+mn-cs"/>
                        </a:rPr>
                        <a:t>TS28.557/</a:t>
                      </a:r>
                      <a:r>
                        <a:rPr lang="sv-SE" altLang="zh-CN" sz="1050" kern="1200">
                          <a:solidFill>
                            <a:schemeClr val="dk1"/>
                          </a:solidFill>
                          <a:effectLst/>
                          <a:latin typeface="Arial" panose="020B0604020202020204" pitchFamily="34" charset="0"/>
                          <a:ea typeface="+mn-ea"/>
                          <a:cs typeface="+mn-cs"/>
                        </a:rPr>
                        <a:t>28.541/28.531/28.533/28.552/28.554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050" kern="1200" dirty="0">
                        <a:solidFill>
                          <a:schemeClr val="dk1"/>
                        </a:solidFill>
                        <a:effectLst/>
                        <a:latin typeface="Arial" panose="020B060402020202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050" kern="1200" dirty="0">
                          <a:solidFill>
                            <a:schemeClr val="dk1"/>
                          </a:solidFill>
                          <a:effectLst/>
                          <a:latin typeface="Arial" panose="020B0604020202020204" pitchFamily="34" charset="0"/>
                          <a:ea typeface="+mn-ea"/>
                          <a:cs typeface="+mn-cs"/>
                        </a:rPr>
                        <a:t>SP-200189</a:t>
                      </a:r>
                    </a:p>
                  </a:txBody>
                  <a:tcPr marL="9525" marR="9525" marT="9525" marB="0">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SA#92 (Jun. 2021) </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1" kern="1200" dirty="0">
                          <a:solidFill>
                            <a:schemeClr val="tx1"/>
                          </a:solidFill>
                          <a:effectLst/>
                          <a:latin typeface="Arial" panose="020B0604020202020204" pitchFamily="34" charset="0"/>
                          <a:ea typeface="+mn-ea"/>
                          <a:cs typeface="Arial" panose="020B0604020202020204" pitchFamily="34" charset="0"/>
                        </a:rPr>
                        <a:t>-&gt;</a:t>
                      </a:r>
                      <a:r>
                        <a:rPr lang="en-GB" altLang="zh-CN" sz="1050" b="0" kern="1200" dirty="0">
                          <a:solidFill>
                            <a:schemeClr val="tx1"/>
                          </a:solidFill>
                          <a:effectLst/>
                          <a:latin typeface="Arial" panose="020B0604020202020204" pitchFamily="34" charset="0"/>
                          <a:ea typeface="+mn-ea"/>
                          <a:cs typeface="Arial" panose="020B0604020202020204" pitchFamily="34" charset="0"/>
                        </a:rPr>
                        <a:t>  </a:t>
                      </a:r>
                      <a:r>
                        <a:rPr lang="en-GB" altLang="zh-CN" sz="1050" b="1" kern="1200" dirty="0">
                          <a:solidFill>
                            <a:schemeClr val="tx1"/>
                          </a:solidFill>
                          <a:effectLst/>
                          <a:latin typeface="Arial" panose="020B0604020202020204" pitchFamily="34" charset="0"/>
                          <a:ea typeface="+mn-ea"/>
                          <a:cs typeface="Arial" panose="020B0604020202020204" pitchFamily="34" charset="0"/>
                        </a:rPr>
                        <a:t>SA#94 (Dec. 2021)</a:t>
                      </a:r>
                      <a:endParaRPr lang="sv-SE" altLang="zh-CN" sz="1050" b="1"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Huawei</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SA2/RAN3</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algn="ctr">
                        <a:spcAft>
                          <a:spcPts val="0"/>
                        </a:spcAft>
                      </a:pPr>
                      <a:r>
                        <a:rPr lang="sv-SE" sz="1050" b="0" kern="1200">
                          <a:solidFill>
                            <a:schemeClr val="tx1"/>
                          </a:solidFill>
                          <a:effectLst/>
                          <a:latin typeface="Arial" panose="020B0604020202020204" pitchFamily="34" charset="0"/>
                          <a:ea typeface="+mn-ea"/>
                          <a:cs typeface="Arial" panose="020B0604020202020204" pitchFamily="34" charset="0"/>
                        </a:rPr>
                        <a:t>NPN</a:t>
                      </a:r>
                      <a:endParaRPr lang="sv-SE"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515135">
                <a:tc>
                  <a:txBody>
                    <a:bodyPr/>
                    <a:lstStyle/>
                    <a:p>
                      <a:pPr algn="ctr">
                        <a:spcAft>
                          <a:spcPts val="0"/>
                        </a:spcAft>
                      </a:pPr>
                      <a:r>
                        <a:rPr lang="en-GB" sz="1200" b="1" dirty="0">
                          <a:solidFill>
                            <a:srgbClr val="000000"/>
                          </a:solidFill>
                          <a:effectLst/>
                          <a:latin typeface="Arial" panose="020B0604020202020204" pitchFamily="34" charset="0"/>
                          <a:ea typeface="宋体" panose="02010600030101010101" pitchFamily="2" charset="-122"/>
                        </a:rPr>
                        <a:t>EMA5SLA</a:t>
                      </a:r>
                      <a:endParaRPr lang="zh-CN" sz="1200" b="1"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Arial" panose="020B0604020202020204" pitchFamily="34" charset="0"/>
                          <a:ea typeface="宋体" panose="02010600030101010101" pitchFamily="2" charset="-122"/>
                        </a:rPr>
                        <a:t>Enhancement on Management Aspects of 5G Service-Level Agreement</a:t>
                      </a:r>
                      <a:endParaRPr lang="zh-CN" sz="120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50%-&gt;60%-&gt;65%</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TS28.531/28.541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SP-200190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0" kern="1200" dirty="0">
                          <a:solidFill>
                            <a:schemeClr val="tx1"/>
                          </a:solidFill>
                          <a:effectLst/>
                          <a:latin typeface="Arial" panose="020B0604020202020204" pitchFamily="34" charset="0"/>
                          <a:ea typeface="+mn-ea"/>
                          <a:cs typeface="Arial" panose="020B0604020202020204" pitchFamily="34" charset="0"/>
                        </a:rPr>
                        <a:t>SA#92 (Jun. 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Arial" panose="020B0604020202020204" pitchFamily="34" charset="0"/>
                          <a:ea typeface="+mn-ea"/>
                          <a:cs typeface="Arial" panose="020B0604020202020204" pitchFamily="34" charset="0"/>
                        </a:rPr>
                        <a:t>-&gt;SA#94 (Dec.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China Mobile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mn-ea"/>
                          <a:cs typeface="+mn-cs"/>
                        </a:rPr>
                        <a:t>SLA</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algn="ctr">
                        <a:spcAft>
                          <a:spcPts val="0"/>
                        </a:spcAft>
                      </a:pPr>
                      <a:r>
                        <a:rPr lang="en-GB" sz="1200" b="1" dirty="0" err="1">
                          <a:solidFill>
                            <a:srgbClr val="000000"/>
                          </a:solidFill>
                          <a:effectLst/>
                          <a:latin typeface="Arial" panose="020B0604020202020204" pitchFamily="34" charset="0"/>
                          <a:ea typeface="宋体" panose="02010600030101010101" pitchFamily="2" charset="-122"/>
                        </a:rPr>
                        <a:t>eMEMTANE</a:t>
                      </a:r>
                      <a:endParaRPr lang="zh-CN" sz="1200" b="1"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rPr>
                        <a:t>Management of the enhanced tenant concept</a:t>
                      </a:r>
                      <a:endParaRPr lang="zh-CN" sz="1200" dirty="0">
                        <a:effectLst/>
                        <a:latin typeface="Calibri" panose="020F0502020204030204" pitchFamily="34" charset="0"/>
                        <a:ea typeface="宋体" panose="02010600030101010101" pitchFamily="2" charset="-122"/>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5%-&gt;5%-&gt;15%</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SimSun" panose="02010600030101010101" pitchFamily="2" charset="-122"/>
                          <a:cs typeface="+mn-cs"/>
                        </a:rPr>
                        <a:t>TS28.531/28.532/28.533/28.541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SP-200463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SA#94 (Dec.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mn-cs"/>
                        </a:rPr>
                        <a:t>Huawei</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mn-cs"/>
                        </a:rPr>
                        <a:t>SA2</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Tenant</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bl>
          </a:graphicData>
        </a:graphic>
      </p:graphicFrame>
      <p:sp>
        <p:nvSpPr>
          <p:cNvPr id="6" name="矩形 5"/>
          <p:cNvSpPr/>
          <p:nvPr/>
        </p:nvSpPr>
        <p:spPr>
          <a:xfrm>
            <a:off x="205572" y="3393057"/>
            <a:ext cx="5229223" cy="2031325"/>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OAM_NPN: </a:t>
            </a:r>
            <a:r>
              <a:rPr lang="en-US" altLang="zh-CN" sz="1400" dirty="0">
                <a:solidFill>
                  <a:prstClr val="black"/>
                </a:solidFill>
                <a:latin typeface="Calibri" pitchFamily="34" charset="0"/>
                <a:cs typeface="Arial" charset="0"/>
              </a:rPr>
              <a:t>The following topics are discussed and agreed</a:t>
            </a:r>
            <a:endParaRPr lang="en-GB" altLang="zh-CN" sz="1400" dirty="0">
              <a:solidFill>
                <a:prstClr val="black"/>
              </a:solidFill>
              <a:latin typeface="Calibri" pitchFamily="34" charset="0"/>
              <a:cs typeface="Arial" charset="0"/>
            </a:endParaRPr>
          </a:p>
          <a:p>
            <a:pPr>
              <a:buFont typeface="Wingdings" panose="05000000000000000000" pitchFamily="2" charset="2"/>
              <a:buChar char="Ø"/>
            </a:pPr>
            <a:r>
              <a:rPr lang="en-US" altLang="zh-CN" sz="1400" dirty="0">
                <a:latin typeface="+mn-lt"/>
              </a:rPr>
              <a:t>NG-RAN related management aspects</a:t>
            </a:r>
          </a:p>
          <a:p>
            <a:pPr>
              <a:buFont typeface="Wingdings" panose="05000000000000000000" pitchFamily="2" charset="2"/>
              <a:buChar char="Ø"/>
            </a:pPr>
            <a:r>
              <a:rPr lang="en-US" altLang="zh-CN" sz="1400" dirty="0">
                <a:latin typeface="+mn-lt"/>
              </a:rPr>
              <a:t>Exposure of management capabilities related to NPN</a:t>
            </a:r>
          </a:p>
          <a:p>
            <a:pPr>
              <a:buFont typeface="Wingdings" panose="05000000000000000000" pitchFamily="2" charset="2"/>
              <a:buChar char="Ø"/>
            </a:pPr>
            <a:r>
              <a:rPr lang="en-US" altLang="zh-CN" sz="1400" dirty="0">
                <a:latin typeface="+mn-lt"/>
              </a:rPr>
              <a:t>Requirements to support management of CAG</a:t>
            </a:r>
          </a:p>
          <a:p>
            <a:pPr>
              <a:buFont typeface="Wingdings" panose="05000000000000000000" pitchFamily="2" charset="2"/>
              <a:buChar char="Ø"/>
            </a:pPr>
            <a:r>
              <a:rPr lang="en-US" altLang="zh-CN" sz="1400" dirty="0">
                <a:latin typeface="+mn-lt"/>
              </a:rPr>
              <a:t>Enhancement of management modes of NPN and deployment considerations on NPN management modes</a:t>
            </a:r>
          </a:p>
          <a:p>
            <a:pPr defTabSz="1219170" eaLnBrk="1" fontAlgn="auto" hangingPunct="1">
              <a:spcBef>
                <a:spcPts val="0"/>
              </a:spcBef>
              <a:spcAft>
                <a:spcPts val="0"/>
              </a:spcAft>
              <a:defRPr/>
            </a:pPr>
            <a:endParaRPr lang="en-US" altLang="zh-CN" sz="14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err="1">
                <a:solidFill>
                  <a:prstClr val="black"/>
                </a:solidFill>
                <a:latin typeface="Calibri" pitchFamily="34" charset="0"/>
                <a:cs typeface="Arial" charset="0"/>
              </a:rPr>
              <a:t>eMEMTANE</a:t>
            </a:r>
            <a:r>
              <a:rPr lang="en-US" altLang="zh-CN" sz="1400" b="1" dirty="0">
                <a:solidFill>
                  <a:prstClr val="black"/>
                </a:solidFill>
                <a:latin typeface="Calibri" pitchFamily="34" charset="0"/>
                <a:cs typeface="Arial" charset="0"/>
              </a:rPr>
              <a:t>: </a:t>
            </a:r>
            <a:r>
              <a:rPr lang="en-US" altLang="zh-CN" sz="1400" dirty="0">
                <a:solidFill>
                  <a:prstClr val="black"/>
                </a:solidFill>
                <a:latin typeface="Calibri" pitchFamily="34" charset="0"/>
                <a:cs typeface="Arial" charset="0"/>
              </a:rPr>
              <a:t>DP tenant representation in 3GPP management system is endorsed.</a:t>
            </a:r>
            <a:endParaRPr lang="en-US" altLang="zh-CN" sz="1400" dirty="0">
              <a:latin typeface="+mn-lt"/>
            </a:endParaRPr>
          </a:p>
        </p:txBody>
      </p:sp>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WI OAM_NPN/EMA5SLA/</a:t>
            </a:r>
            <a:r>
              <a:rPr lang="en-US" altLang="zh-CN" sz="3200" kern="0" dirty="0" err="1"/>
              <a:t>eMEMTANE</a:t>
            </a:r>
            <a:endParaRPr lang="sv-SE" sz="3200" kern="0" dirty="0"/>
          </a:p>
        </p:txBody>
      </p:sp>
      <p:sp>
        <p:nvSpPr>
          <p:cNvPr id="4" name="矩形 3"/>
          <p:cNvSpPr/>
          <p:nvPr/>
        </p:nvSpPr>
        <p:spPr>
          <a:xfrm>
            <a:off x="6046484" y="3393057"/>
            <a:ext cx="5720917" cy="1169551"/>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EMA5SLA: </a:t>
            </a:r>
            <a:r>
              <a:rPr lang="en-US" altLang="zh-CN" sz="1400" dirty="0">
                <a:solidFill>
                  <a:prstClr val="black"/>
                </a:solidFill>
                <a:latin typeface="Calibri" pitchFamily="34" charset="0"/>
                <a:cs typeface="Arial" charset="0"/>
              </a:rPr>
              <a:t>several CRs has been agreed and approved</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Update the existed NRM to support SLA management</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err="1">
                <a:solidFill>
                  <a:prstClr val="black"/>
                </a:solidFill>
                <a:latin typeface="Calibri" pitchFamily="34" charset="0"/>
                <a:cs typeface="Arial" charset="0"/>
              </a:rPr>
              <a:t>OpenAPI</a:t>
            </a:r>
            <a:r>
              <a:rPr lang="en-US" altLang="zh-CN" sz="1400" dirty="0">
                <a:solidFill>
                  <a:prstClr val="black"/>
                </a:solidFill>
                <a:latin typeface="Calibri" pitchFamily="34" charset="0"/>
                <a:cs typeface="Arial" charset="0"/>
              </a:rPr>
              <a:t> changes of the related update stage 2 work</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400" dirty="0">
                <a:solidFill>
                  <a:prstClr val="black"/>
                </a:solidFill>
                <a:latin typeface="Calibri" pitchFamily="34" charset="0"/>
                <a:cs typeface="Arial" charset="0"/>
              </a:rPr>
              <a:t>Corrections of existed use case and requirements to support SLA management.</a:t>
            </a:r>
          </a:p>
        </p:txBody>
      </p:sp>
    </p:spTree>
    <p:extLst>
      <p:ext uri="{BB962C8B-B14F-4D97-AF65-F5344CB8AC3E}">
        <p14:creationId xmlns:p14="http://schemas.microsoft.com/office/powerpoint/2010/main" val="3721072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30456" y="2623399"/>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811726696"/>
              </p:ext>
            </p:extLst>
          </p:nvPr>
        </p:nvGraphicFramePr>
        <p:xfrm>
          <a:off x="230455" y="653514"/>
          <a:ext cx="11681825" cy="2016864"/>
        </p:xfrm>
        <a:graphic>
          <a:graphicData uri="http://schemas.openxmlformats.org/drawingml/2006/table">
            <a:tbl>
              <a:tblPr firstRow="1" bandRow="1">
                <a:tableStyleId>{5C22544A-7EE6-4342-B048-85BDC9FD1C3A}</a:tableStyleId>
              </a:tblPr>
              <a:tblGrid>
                <a:gridCol w="879888">
                  <a:extLst>
                    <a:ext uri="{9D8B030D-6E8A-4147-A177-3AD203B41FA5}">
                      <a16:colId xmlns:a16="http://schemas.microsoft.com/office/drawing/2014/main" val="20000"/>
                    </a:ext>
                  </a:extLst>
                </a:gridCol>
                <a:gridCol w="2124465">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402272">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code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Arial" panose="020B0604020202020204" pitchFamily="34" charset="0"/>
                          <a:ea typeface="+mn-ea"/>
                          <a:cs typeface="Arial" panose="020B0604020202020204" pitchFamily="34" charset="0"/>
                        </a:rPr>
                        <a:t>WI Title</a:t>
                      </a:r>
                      <a:endParaRPr lang="sv-SE" sz="1200" b="1" kern="1200" dirty="0">
                        <a:solidFill>
                          <a:schemeClr val="lt1"/>
                        </a:solidFill>
                        <a:latin typeface="Arial" panose="020B0604020202020204" pitchFamily="34" charset="0"/>
                        <a:ea typeface="+mn-ea"/>
                        <a:cs typeface="Arial" panose="020B0604020202020204" pitchFamily="34" charset="0"/>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latin typeface="Arial" panose="020B0604020202020204" pitchFamily="34" charset="0"/>
                          <a:cs typeface="Arial" panose="020B0604020202020204" pitchFamily="34" charset="0"/>
                        </a:rPr>
                        <a:t>Completion</a:t>
                      </a:r>
                      <a:r>
                        <a:rPr lang="sv-SE" sz="1200" dirty="0">
                          <a:latin typeface="Arial" panose="020B0604020202020204" pitchFamily="34" charset="0"/>
                          <a:cs typeface="Arial" panose="020B0604020202020204" pitchFamily="34" charset="0"/>
                        </a:rPr>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latin typeface="Arial" panose="020B0604020202020204" pitchFamily="34" charset="0"/>
                          <a:cs typeface="Arial" panose="020B0604020202020204" pitchFamily="34" charset="0"/>
                        </a:rPr>
                        <a:t>Tdoc</a:t>
                      </a:r>
                      <a:r>
                        <a:rPr lang="en-US" altLang="zh-CN" sz="1200" dirty="0">
                          <a:latin typeface="Arial" panose="020B0604020202020204" pitchFamily="34" charset="0"/>
                          <a:cs typeface="Arial" panose="020B0604020202020204" pitchFamily="34" charset="0"/>
                        </a:rPr>
                        <a:t> reference</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Target date</a:t>
                      </a:r>
                    </a:p>
                  </a:txBody>
                  <a:tcPr anchor="ctr">
                    <a:solidFill>
                      <a:srgbClr val="92D050"/>
                    </a:solidFill>
                  </a:tcPr>
                </a:tc>
                <a:tc>
                  <a:txBody>
                    <a:bodyPr/>
                    <a:lstStyle/>
                    <a:p>
                      <a:pPr algn="ctr"/>
                      <a:r>
                        <a:rPr lang="sv-SE" sz="1200" dirty="0">
                          <a:latin typeface="Arial" panose="020B0604020202020204" pitchFamily="34" charset="0"/>
                          <a:cs typeface="Arial" panose="020B0604020202020204" pitchFamily="34" charset="0"/>
                        </a:rPr>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latin typeface="Arial" panose="020B0604020202020204" pitchFamily="34" charset="0"/>
                          <a:cs typeface="Arial" panose="020B0604020202020204" pitchFamily="34" charset="0"/>
                        </a:rPr>
                        <a:t>Related</a:t>
                      </a:r>
                      <a:r>
                        <a:rPr lang="sv-SE" altLang="zh-CN" sz="1200" baseline="0" dirty="0">
                          <a:latin typeface="Arial" panose="020B0604020202020204" pitchFamily="34" charset="0"/>
                          <a:cs typeface="Arial" panose="020B0604020202020204" pitchFamily="34" charset="0"/>
                        </a:rPr>
                        <a:t> groups</a:t>
                      </a:r>
                      <a:endParaRPr lang="sv-SE" sz="1200" dirty="0">
                        <a:latin typeface="Arial" panose="020B0604020202020204" pitchFamily="34" charset="0"/>
                        <a:cs typeface="Arial" panose="020B0604020202020204" pitchFamily="34" charset="0"/>
                      </a:endParaRP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latin typeface="Arial" panose="020B0604020202020204" pitchFamily="34" charset="0"/>
                          <a:cs typeface="Arial" panose="020B0604020202020204" pitchFamily="34" charset="0"/>
                        </a:rPr>
                        <a:t>Related</a:t>
                      </a:r>
                      <a:r>
                        <a:rPr lang="sv-SE" sz="1200" baseline="0" dirty="0">
                          <a:latin typeface="Arial" panose="020B0604020202020204" pitchFamily="34" charset="0"/>
                          <a:cs typeface="Arial" panose="020B0604020202020204" pitchFamily="34" charset="0"/>
                        </a:rPr>
                        <a:t> </a:t>
                      </a:r>
                      <a:r>
                        <a:rPr lang="en-US" altLang="zh-CN" sz="1200" dirty="0">
                          <a:latin typeface="Arial" panose="020B0604020202020204" pitchFamily="34" charset="0"/>
                          <a:cs typeface="Arial" panose="020B0604020202020204" pitchFamily="34" charset="0"/>
                        </a:rPr>
                        <a:t>topic</a:t>
                      </a:r>
                      <a:endParaRPr lang="sv-SE" sz="1200" dirty="0">
                        <a:latin typeface="Arial" panose="020B0604020202020204" pitchFamily="34" charset="0"/>
                        <a:cs typeface="Arial" panose="020B0604020202020204" pitchFamily="34" charset="0"/>
                      </a:endParaRPr>
                    </a:p>
                  </a:txBody>
                  <a:tcPr anchor="ctr">
                    <a:solidFill>
                      <a:srgbClr val="92D050"/>
                    </a:solidFill>
                  </a:tcPr>
                </a:tc>
                <a:extLst>
                  <a:ext uri="{0D108BD9-81ED-4DB2-BD59-A6C34878D82A}">
                    <a16:rowId xmlns:a16="http://schemas.microsoft.com/office/drawing/2014/main" val="10000"/>
                  </a:ext>
                </a:extLst>
              </a:tr>
              <a:tr h="31176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b="1" kern="1200" dirty="0">
                          <a:solidFill>
                            <a:srgbClr val="000000"/>
                          </a:solidFill>
                          <a:effectLst/>
                          <a:latin typeface="Arial" panose="020B0604020202020204" pitchFamily="34" charset="0"/>
                          <a:ea typeface="+mn-ea"/>
                          <a:cs typeface="+mn-cs"/>
                        </a:rPr>
                        <a:t>FS_EE5G</a:t>
                      </a:r>
                      <a:endParaRPr lang="zh-CN" sz="1100" b="1"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a:solidFill>
                            <a:srgbClr val="000000"/>
                          </a:solidFill>
                          <a:effectLst/>
                          <a:latin typeface="Arial" panose="020B0604020202020204" pitchFamily="34" charset="0"/>
                          <a:ea typeface="+mn-ea"/>
                          <a:cs typeface="+mn-cs"/>
                        </a:rPr>
                        <a:t>Study on new aspects of EE for 5G networks</a:t>
                      </a:r>
                      <a:endParaRPr lang="zh-CN" sz="11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Arial" panose="020B0604020202020204" pitchFamily="34" charset="0"/>
                          <a:ea typeface="+mn-ea"/>
                          <a:cs typeface="+mn-cs"/>
                        </a:rPr>
                        <a:t>50%-&gt;70%-&gt;75%</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Arial" panose="020B0604020202020204" pitchFamily="34" charset="0"/>
                          <a:ea typeface="+mn-ea"/>
                          <a:cs typeface="+mn-cs"/>
                        </a:rPr>
                        <a:t>TR 28.813</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a:solidFill>
                            <a:srgbClr val="000000"/>
                          </a:solidFill>
                          <a:effectLst/>
                          <a:latin typeface="Arial" panose="020B0604020202020204" pitchFamily="34" charset="0"/>
                          <a:ea typeface="+mn-ea"/>
                          <a:cs typeface="+mn-cs"/>
                        </a:rPr>
                        <a:t>SP-200188</a:t>
                      </a:r>
                      <a:endParaRPr lang="sv-SE"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 (Sep. 2021) </a:t>
                      </a:r>
                      <a:r>
                        <a:rPr lang="en-GB" altLang="zh-CN" sz="1100" b="1" kern="1200" dirty="0">
                          <a:solidFill>
                            <a:schemeClr val="dk1"/>
                          </a:solidFill>
                          <a:effectLst/>
                          <a:latin typeface="Arial" panose="020B0604020202020204" pitchFamily="34" charset="0"/>
                          <a:ea typeface="+mn-ea"/>
                          <a:cs typeface="+mn-cs"/>
                        </a:rPr>
                        <a:t>-&gt; </a:t>
                      </a:r>
                      <a:r>
                        <a:rPr lang="en-US" sz="1100" b="1" kern="1200" dirty="0">
                          <a:solidFill>
                            <a:schemeClr val="dk1"/>
                          </a:solidFill>
                          <a:effectLst/>
                          <a:latin typeface="Arial" panose="020B0604020202020204" pitchFamily="34" charset="0"/>
                          <a:ea typeface="+mn-ea"/>
                          <a:cs typeface="+mn-cs"/>
                        </a:rPr>
                        <a:t>SA#94 (Dec. </a:t>
                      </a:r>
                      <a:r>
                        <a:rPr lang="en-US" sz="1100" b="1" kern="1200">
                          <a:solidFill>
                            <a:schemeClr val="dk1"/>
                          </a:solidFill>
                          <a:effectLst/>
                          <a:latin typeface="Arial" panose="020B0604020202020204" pitchFamily="34" charset="0"/>
                          <a:ea typeface="+mn-ea"/>
                          <a:cs typeface="+mn-cs"/>
                        </a:rPr>
                        <a:t>2021)</a:t>
                      </a:r>
                      <a:endParaRPr lang="sv-SE" altLang="zh-CN" sz="110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Orange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SA2/EE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Energy saving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28911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100" b="1" kern="1200" dirty="0">
                          <a:solidFill>
                            <a:srgbClr val="000000"/>
                          </a:solidFill>
                          <a:effectLst/>
                          <a:latin typeface="Arial" panose="020B0604020202020204" pitchFamily="34" charset="0"/>
                          <a:ea typeface="+mn-ea"/>
                          <a:cs typeface="+mn-cs"/>
                        </a:rPr>
                        <a:t>FS_YANG</a:t>
                      </a:r>
                      <a:endParaRPr lang="zh-CN" sz="1100" b="1"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100" kern="1200" dirty="0">
                          <a:solidFill>
                            <a:srgbClr val="000000"/>
                          </a:solidFill>
                          <a:effectLst/>
                          <a:latin typeface="Arial" panose="020B0604020202020204" pitchFamily="34" charset="0"/>
                          <a:ea typeface="+mn-ea"/>
                          <a:cs typeface="+mn-cs"/>
                        </a:rPr>
                        <a:t>Study on YANG PUSH </a:t>
                      </a:r>
                      <a:endParaRPr lang="zh-CN" sz="11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Arial" panose="020B0604020202020204" pitchFamily="34" charset="0"/>
                          <a:ea typeface="+mn-ea"/>
                          <a:cs typeface="+mn-cs"/>
                        </a:rPr>
                        <a:t>5%-&gt;5%-&gt;10%</a:t>
                      </a:r>
                      <a:endParaRPr lang="sv-SE" altLang="zh-CN" sz="1100" kern="1200" dirty="0">
                        <a:solidFill>
                          <a:srgbClr val="000000"/>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rgbClr val="000000"/>
                          </a:solidFill>
                          <a:effectLst/>
                          <a:latin typeface="Arial" panose="020B0604020202020204" pitchFamily="34" charset="0"/>
                          <a:ea typeface="+mn-ea"/>
                          <a:cs typeface="+mn-cs"/>
                        </a:rPr>
                        <a:t>TR 28.818</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dirty="0">
                          <a:solidFill>
                            <a:srgbClr val="000000"/>
                          </a:solidFill>
                          <a:effectLst/>
                          <a:latin typeface="Arial" panose="020B0604020202020204" pitchFamily="34" charset="0"/>
                          <a:ea typeface="+mn-ea"/>
                          <a:cs typeface="+mn-cs"/>
                        </a:rPr>
                        <a:t>SP-200765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SA#93 (Sep. 2021)</a:t>
                      </a:r>
                      <a:endParaRPr lang="sv-SE" altLang="zh-CN" sz="1100" b="0" kern="1200" dirty="0">
                        <a:solidFill>
                          <a:schemeClr val="tx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ONAP</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YANG</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413303">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b="1" kern="1200" dirty="0">
                          <a:solidFill>
                            <a:srgbClr val="000000"/>
                          </a:solidFill>
                          <a:effectLst/>
                          <a:latin typeface="Arial" panose="020B0604020202020204" pitchFamily="34" charset="0"/>
                          <a:ea typeface="+mn-ea"/>
                          <a:cs typeface="+mn-cs"/>
                        </a:rPr>
                        <a:t>FS_CICDNS</a:t>
                      </a:r>
                      <a:endParaRPr lang="zh-CN" sz="1100" b="1"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Arial" panose="020B0604020202020204" pitchFamily="34" charset="0"/>
                          <a:ea typeface="+mn-ea"/>
                          <a:cs typeface="+mn-cs"/>
                        </a:rPr>
                        <a:t>continuous integration continuous delivery support for 3GPP NFs</a:t>
                      </a:r>
                      <a:endParaRPr lang="zh-CN" sz="11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dirty="0">
                          <a:solidFill>
                            <a:srgbClr val="000000"/>
                          </a:solidFill>
                          <a:effectLst/>
                          <a:latin typeface="Arial" panose="020B0604020202020204" pitchFamily="34" charset="0"/>
                          <a:ea typeface="+mn-ea"/>
                          <a:cs typeface="+mn-cs"/>
                        </a:rPr>
                        <a:t>0%-&gt;15%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kern="1200" dirty="0">
                          <a:solidFill>
                            <a:srgbClr val="000000"/>
                          </a:solidFill>
                          <a:effectLst/>
                          <a:latin typeface="Arial" panose="020B0604020202020204" pitchFamily="34" charset="0"/>
                          <a:ea typeface="+mn-ea"/>
                          <a:cs typeface="+mn-cs"/>
                        </a:rPr>
                        <a:t>TR 28.819</a:t>
                      </a:r>
                    </a:p>
                  </a:txBody>
                  <a:tcPr marL="68580" marR="68580" marT="0" marB="0" anchor="ctr">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sv-SE" sz="1100" kern="1200" dirty="0">
                          <a:solidFill>
                            <a:srgbClr val="000000"/>
                          </a:solidFill>
                          <a:effectLst/>
                          <a:latin typeface="Arial" panose="020B0604020202020204" pitchFamily="34" charset="0"/>
                          <a:ea typeface="+mn-ea"/>
                          <a:cs typeface="+mn-cs"/>
                        </a:rPr>
                        <a:t>SP-210133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SA#93 (Sep. 2021)</a:t>
                      </a:r>
                      <a:endParaRPr lang="sv-SE" altLang="zh-CN" sz="1100" b="0" kern="1200" dirty="0">
                        <a:solidFill>
                          <a:schemeClr val="tx1"/>
                        </a:solidFill>
                        <a:effectLst/>
                        <a:latin typeface="Arial" panose="020B0604020202020204" pitchFamily="34" charset="0"/>
                        <a:ea typeface="SimSun" panose="02010600030101010101" pitchFamily="2" charset="-122"/>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100" kern="1200"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Lenovo, China Mobile</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ETSI NFV</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10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413303">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err="1">
                          <a:effectLst/>
                          <a:latin typeface="Arial" panose="020B0604020202020204" pitchFamily="34" charset="0"/>
                          <a:ea typeface="+mn-ea"/>
                          <a:cs typeface="Arial" panose="020B0604020202020204" pitchFamily="34" charset="0"/>
                        </a:rPr>
                        <a:t>FS_eEDGE_Mgt</a:t>
                      </a:r>
                      <a:endParaRPr lang="zh-CN" altLang="zh-CN" sz="1600" b="1"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effectLst/>
                          <a:latin typeface="Arial" panose="020B0604020202020204" pitchFamily="34" charset="0"/>
                          <a:ea typeface="+mn-ea"/>
                          <a:cs typeface="Arial" panose="020B0604020202020204" pitchFamily="34" charset="0"/>
                        </a:rPr>
                        <a:t>Study on management aspects of edge computing</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50%-&gt;75%-&gt;90%</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kern="1200" dirty="0">
                          <a:solidFill>
                            <a:schemeClr val="dk1"/>
                          </a:solidFill>
                          <a:effectLst/>
                          <a:latin typeface="Arial" panose="020B0604020202020204" pitchFamily="34" charset="0"/>
                          <a:ea typeface="+mn-ea"/>
                          <a:cs typeface="Arial" panose="020B0604020202020204" pitchFamily="34" charset="0"/>
                        </a:rPr>
                        <a:t>TR 28.814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SP-200195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SA#90 (Dec. 2020)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-&gt;</a:t>
                      </a:r>
                      <a:r>
                        <a:rPr lang="en-GB" sz="1050" b="0" kern="1200" dirty="0">
                          <a:solidFill>
                            <a:schemeClr val="tx1"/>
                          </a:solidFill>
                          <a:effectLst/>
                          <a:latin typeface="Arial" panose="020B0604020202020204" pitchFamily="34" charset="0"/>
                          <a:ea typeface="+mn-ea"/>
                          <a:cs typeface="Arial" panose="020B0604020202020204" pitchFamily="34" charset="0"/>
                        </a:rPr>
                        <a:t>SA#93 (Sep. 2021)</a:t>
                      </a:r>
                      <a:endParaRPr lang="en-GB"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Intel</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a:solidFill>
                            <a:schemeClr val="dk1"/>
                          </a:solidFill>
                          <a:effectLst/>
                          <a:latin typeface="Arial" panose="020B0604020202020204" pitchFamily="34" charset="0"/>
                          <a:ea typeface="SimSun" panose="02010600030101010101" pitchFamily="2" charset="-122"/>
                          <a:cs typeface="Arial" panose="020B0604020202020204" pitchFamily="34" charset="0"/>
                        </a:rPr>
                        <a:t>SA6</a:t>
                      </a:r>
                      <a:endPar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Arial" panose="020B0604020202020204" pitchFamily="34" charset="0"/>
                        </a:rPr>
                        <a:t>edge</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SI FS_EE5G/</a:t>
            </a:r>
            <a:r>
              <a:rPr lang="en-GB" altLang="zh-CN" sz="3200" dirty="0"/>
              <a:t>FS_YANG/FS_CICDNS/</a:t>
            </a:r>
            <a:r>
              <a:rPr lang="en-GB" altLang="zh-CN" sz="3200" dirty="0" err="1"/>
              <a:t>FS_eEDGE_Mgt</a:t>
            </a:r>
            <a:endParaRPr lang="en-GB" altLang="zh-CN" sz="3200" dirty="0"/>
          </a:p>
          <a:p>
            <a:endParaRPr lang="en-GB" altLang="zh-CN" sz="3200" dirty="0"/>
          </a:p>
        </p:txBody>
      </p:sp>
      <p:sp>
        <p:nvSpPr>
          <p:cNvPr id="4" name="矩形 3"/>
          <p:cNvSpPr/>
          <p:nvPr/>
        </p:nvSpPr>
        <p:spPr>
          <a:xfrm>
            <a:off x="7976061" y="2856412"/>
            <a:ext cx="4160674" cy="3323987"/>
          </a:xfrm>
          <a:prstGeom prst="rect">
            <a:avLst/>
          </a:prstGeom>
        </p:spPr>
        <p:txBody>
          <a:bodyPr wrap="square">
            <a:spAutoFit/>
          </a:bodyPr>
          <a:lstStyle/>
          <a:p>
            <a:pPr lvl="0"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FS_YANG: </a:t>
            </a:r>
            <a:r>
              <a:rPr lang="en-US" altLang="zh-CN" sz="1400" dirty="0">
                <a:solidFill>
                  <a:prstClr val="black"/>
                </a:solidFill>
                <a:latin typeface="Calibri" pitchFamily="34" charset="0"/>
                <a:cs typeface="Arial" charset="0"/>
              </a:rPr>
              <a:t>The following topics are discussed.</a:t>
            </a: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Functionality of YANG-Push</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Using YANG-Push</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YANG-Push Impact on Specifications</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sz="1400" dirty="0">
                <a:solidFill>
                  <a:prstClr val="black"/>
                </a:solidFill>
                <a:latin typeface="Calibri" pitchFamily="34" charset="0"/>
                <a:cs typeface="Arial" charset="0"/>
              </a:rPr>
              <a:t>Comments on S5-213417rev1 </a:t>
            </a:r>
            <a:r>
              <a:rPr lang="en-US" sz="1400" dirty="0" err="1">
                <a:solidFill>
                  <a:prstClr val="black"/>
                </a:solidFill>
                <a:latin typeface="Calibri" pitchFamily="34" charset="0"/>
                <a:cs typeface="Arial" charset="0"/>
              </a:rPr>
              <a:t>pCR</a:t>
            </a:r>
            <a:r>
              <a:rPr lang="en-US" sz="1400" dirty="0">
                <a:solidFill>
                  <a:prstClr val="black"/>
                </a:solidFill>
                <a:latin typeface="Calibri" pitchFamily="34" charset="0"/>
                <a:cs typeface="Arial" charset="0"/>
              </a:rPr>
              <a:t> 28.818 Functionality of YANG-Push</a:t>
            </a:r>
            <a:endParaRPr lang="en-US" altLang="zh-CN" sz="1400" dirty="0">
              <a:solidFill>
                <a:prstClr val="black"/>
              </a:solidFill>
              <a:latin typeface="Calibri" pitchFamily="34" charset="0"/>
              <a:cs typeface="Arial" charset="0"/>
            </a:endParaRPr>
          </a:p>
          <a:p>
            <a:pPr defTabSz="1219170" eaLnBrk="1" fontAlgn="auto" hangingPunct="1">
              <a:spcBef>
                <a:spcPts val="0"/>
              </a:spcBef>
              <a:spcAft>
                <a:spcPts val="0"/>
              </a:spcAft>
              <a:defRPr/>
            </a:pPr>
            <a:endParaRPr lang="en-US" altLang="zh-CN" sz="1400" b="1"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FS_CICDNS: </a:t>
            </a:r>
            <a:r>
              <a:rPr lang="en-US" altLang="zh-CN" sz="1400" dirty="0">
                <a:solidFill>
                  <a:prstClr val="black"/>
                </a:solidFill>
                <a:latin typeface="Calibri" pitchFamily="34" charset="0"/>
                <a:cs typeface="Arial" charset="0"/>
              </a:rPr>
              <a:t>The following topics are discussed and agreed:</a:t>
            </a: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Initial Skeleton</a:t>
            </a:r>
            <a:r>
              <a:rPr lang="en-US" sz="1400" dirty="0">
                <a:solidFill>
                  <a:prstClr val="black"/>
                </a:solidFill>
                <a:latin typeface="Calibri" pitchFamily="34" charset="0"/>
                <a:cs typeface="Arial" charset="0"/>
              </a:rPr>
              <a:t>,</a:t>
            </a:r>
            <a:r>
              <a:rPr lang="en-GB" sz="1400" dirty="0">
                <a:solidFill>
                  <a:prstClr val="black"/>
                </a:solidFill>
                <a:latin typeface="Calibri" pitchFamily="34" charset="0"/>
                <a:cs typeface="Arial" charset="0"/>
              </a:rPr>
              <a:t>scope,</a:t>
            </a:r>
            <a:r>
              <a:rPr lang="en-US" sz="1400" dirty="0">
                <a:solidFill>
                  <a:prstClr val="black"/>
                </a:solidFill>
                <a:latin typeface="Calibri" pitchFamily="34" charset="0"/>
                <a:cs typeface="Arial" charset="0"/>
              </a:rPr>
              <a:t>NGMN </a:t>
            </a:r>
            <a:r>
              <a:rPr lang="en-US" sz="1400" dirty="0" err="1">
                <a:solidFill>
                  <a:prstClr val="black"/>
                </a:solidFill>
                <a:latin typeface="Calibri" pitchFamily="34" charset="0"/>
                <a:cs typeface="Arial" charset="0"/>
              </a:rPr>
              <a:t>Background,Explanation</a:t>
            </a:r>
            <a:r>
              <a:rPr lang="en-US" sz="1400" dirty="0">
                <a:solidFill>
                  <a:prstClr val="black"/>
                </a:solidFill>
                <a:latin typeface="Calibri" pitchFamily="34" charset="0"/>
                <a:cs typeface="Arial" charset="0"/>
              </a:rPr>
              <a:t> for related work in ETSI</a:t>
            </a:r>
          </a:p>
          <a:p>
            <a:pPr marL="171450" indent="-171450" defTabSz="1219170" eaLnBrk="1" fontAlgn="auto" hangingPunct="1">
              <a:spcBef>
                <a:spcPts val="0"/>
              </a:spcBef>
              <a:spcAft>
                <a:spcPts val="0"/>
              </a:spcAft>
              <a:buFont typeface="Wingdings" panose="05000000000000000000" pitchFamily="2" charset="2"/>
              <a:buChar char="Ø"/>
              <a:defRPr/>
            </a:pPr>
            <a:r>
              <a:rPr lang="en-US" sz="1400" dirty="0">
                <a:solidFill>
                  <a:prstClr val="black"/>
                </a:solidFill>
                <a:latin typeface="Calibri" pitchFamily="34" charset="0"/>
                <a:cs typeface="Arial" charset="0"/>
              </a:rPr>
              <a:t>Roles relevant to the </a:t>
            </a:r>
            <a:r>
              <a:rPr lang="en-US" sz="1400" dirty="0" err="1">
                <a:solidFill>
                  <a:prstClr val="black"/>
                </a:solidFill>
                <a:latin typeface="Calibri" pitchFamily="34" charset="0"/>
                <a:cs typeface="Arial" charset="0"/>
              </a:rPr>
              <a:t>study,Scenario</a:t>
            </a:r>
            <a:r>
              <a:rPr lang="en-US" sz="1400" dirty="0">
                <a:solidFill>
                  <a:prstClr val="black"/>
                </a:solidFill>
                <a:latin typeface="Calibri" pitchFamily="34" charset="0"/>
                <a:cs typeface="Arial" charset="0"/>
              </a:rPr>
              <a:t> on Supplier NF </a:t>
            </a:r>
            <a:r>
              <a:rPr lang="en-US" sz="1400" dirty="0" err="1">
                <a:solidFill>
                  <a:prstClr val="black"/>
                </a:solidFill>
                <a:latin typeface="Calibri" pitchFamily="34" charset="0"/>
                <a:cs typeface="Arial" charset="0"/>
              </a:rPr>
              <a:t>delivery,Usecase</a:t>
            </a:r>
            <a:r>
              <a:rPr lang="en-US" sz="1400" dirty="0">
                <a:solidFill>
                  <a:prstClr val="black"/>
                </a:solidFill>
                <a:latin typeface="Calibri" pitchFamily="34" charset="0"/>
                <a:cs typeface="Arial" charset="0"/>
              </a:rPr>
              <a:t> and requirements for CI-</a:t>
            </a:r>
            <a:r>
              <a:rPr lang="en-US" sz="1400" dirty="0" err="1">
                <a:solidFill>
                  <a:prstClr val="black"/>
                </a:solidFill>
                <a:latin typeface="Calibri" pitchFamily="34" charset="0"/>
                <a:cs typeface="Arial" charset="0"/>
              </a:rPr>
              <a:t>CD,Explanation</a:t>
            </a:r>
            <a:r>
              <a:rPr lang="en-US" sz="1400" dirty="0">
                <a:solidFill>
                  <a:prstClr val="black"/>
                </a:solidFill>
                <a:latin typeface="Calibri" pitchFamily="34" charset="0"/>
                <a:cs typeface="Arial" charset="0"/>
              </a:rPr>
              <a:t> for Single and Multiple NF Suppliers CI-CD</a:t>
            </a:r>
          </a:p>
        </p:txBody>
      </p:sp>
      <p:sp>
        <p:nvSpPr>
          <p:cNvPr id="3" name="矩形 2"/>
          <p:cNvSpPr/>
          <p:nvPr/>
        </p:nvSpPr>
        <p:spPr>
          <a:xfrm>
            <a:off x="174029" y="2907051"/>
            <a:ext cx="7745605" cy="3754874"/>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a:solidFill>
                  <a:prstClr val="black"/>
                </a:solidFill>
                <a:latin typeface="Calibri" pitchFamily="34" charset="0"/>
                <a:cs typeface="Arial" charset="0"/>
              </a:rPr>
              <a:t>FS_EE5G: </a:t>
            </a:r>
            <a:r>
              <a:rPr lang="en-US" altLang="zh-CN" sz="1400" dirty="0">
                <a:solidFill>
                  <a:prstClr val="black"/>
                </a:solidFill>
                <a:latin typeface="Calibri" pitchFamily="34" charset="0"/>
                <a:cs typeface="Arial" charset="0"/>
              </a:rPr>
              <a:t>The following topics are discussed and agreed in this meeting: </a:t>
            </a:r>
          </a:p>
          <a:p>
            <a:pPr marL="171450" indent="-171450" defTabSz="1219170" eaLnBrk="1" fontAlgn="auto" hangingPunct="1">
              <a:spcBef>
                <a:spcPts val="0"/>
              </a:spcBef>
              <a:spcAft>
                <a:spcPts val="0"/>
              </a:spcAft>
              <a:buFont typeface="Wingdings" panose="05000000000000000000" pitchFamily="2" charset="2"/>
              <a:buChar char="Ø"/>
              <a:defRPr/>
            </a:pPr>
            <a:r>
              <a:rPr lang="en-US" sz="1400" dirty="0">
                <a:solidFill>
                  <a:prstClr val="black"/>
                </a:solidFill>
                <a:latin typeface="Calibri" pitchFamily="34" charset="0"/>
                <a:cs typeface="Arial" charset="0"/>
              </a:rPr>
              <a:t>Discussion Paper on KPI of energy efficiency of URLLC type of network slice</a:t>
            </a:r>
            <a:endParaRPr lang="en-GB"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400" dirty="0" err="1">
                <a:solidFill>
                  <a:prstClr val="black"/>
                </a:solidFill>
                <a:latin typeface="Calibri" pitchFamily="34" charset="0"/>
                <a:cs typeface="Arial" charset="0"/>
              </a:rPr>
              <a:t>pCR</a:t>
            </a:r>
            <a:r>
              <a:rPr lang="en-US" altLang="zh-CN" sz="1400" dirty="0">
                <a:solidFill>
                  <a:prstClr val="black"/>
                </a:solidFill>
                <a:latin typeface="Calibri" pitchFamily="34" charset="0"/>
                <a:cs typeface="Arial" charset="0"/>
              </a:rPr>
              <a:t> 28.813 on KPI of energy efficiency of URLLC type of network slice</a:t>
            </a: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28.813 New KI on Useful Output</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a:solidFill>
                  <a:prstClr val="black"/>
                </a:solidFill>
                <a:latin typeface="Calibri" pitchFamily="34" charset="0"/>
                <a:cs typeface="Arial" charset="0"/>
              </a:rPr>
              <a:t>Discussion Paper on Useful Output Measurement Solutions</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T 28.813 Reorganisation of Key Issue #2</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28.813 Potential solution for Key Issue #6</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28.813 Potential solution for Key Issue #7</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28.813 New KI on EE KPI for 5GC on 5GC Resource Consumption Estimation</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TR 28.813 Conclusion for Key Issue No. 1</a:t>
            </a:r>
            <a:endParaRPr lang="en-US" sz="1400" dirty="0">
              <a:solidFill>
                <a:prstClr val="black"/>
              </a:solidFill>
              <a:latin typeface="Calibri" pitchFamily="34" charset="0"/>
              <a:cs typeface="Arial" charset="0"/>
            </a:endParaRPr>
          </a:p>
          <a:p>
            <a:pPr marL="171450" indent="-171450" defTabSz="1219170" eaLnBrk="1" fontAlgn="auto" hangingPunct="1">
              <a:spcBef>
                <a:spcPts val="0"/>
              </a:spcBef>
              <a:spcAft>
                <a:spcPts val="0"/>
              </a:spcAft>
              <a:buFont typeface="Wingdings" panose="05000000000000000000" pitchFamily="2" charset="2"/>
              <a:buChar char="Ø"/>
              <a:defRPr/>
            </a:pPr>
            <a:r>
              <a:rPr lang="en-GB" sz="1400" dirty="0" err="1">
                <a:solidFill>
                  <a:prstClr val="black"/>
                </a:solidFill>
                <a:latin typeface="Calibri" pitchFamily="34" charset="0"/>
                <a:cs typeface="Arial" charset="0"/>
              </a:rPr>
              <a:t>pCR</a:t>
            </a:r>
            <a:r>
              <a:rPr lang="en-GB" sz="1400" dirty="0">
                <a:solidFill>
                  <a:prstClr val="black"/>
                </a:solidFill>
                <a:latin typeface="Calibri" pitchFamily="34" charset="0"/>
                <a:cs typeface="Arial" charset="0"/>
              </a:rPr>
              <a:t> TR 28.813 Conclusion to DV based EE KPI for 5GC key issue</a:t>
            </a:r>
            <a:endParaRPr lang="en-US" sz="1400" dirty="0">
              <a:solidFill>
                <a:prstClr val="black"/>
              </a:solidFill>
              <a:latin typeface="Calibri" pitchFamily="34" charset="0"/>
              <a:cs typeface="Arial" charset="0"/>
            </a:endParaRPr>
          </a:p>
          <a:p>
            <a:pPr defTabSz="1219170" eaLnBrk="1" fontAlgn="auto" hangingPunct="1">
              <a:spcBef>
                <a:spcPts val="0"/>
              </a:spcBef>
              <a:spcAft>
                <a:spcPts val="0"/>
              </a:spcAft>
              <a:defRPr/>
            </a:pPr>
            <a:r>
              <a:rPr lang="en-US" altLang="zh-CN" sz="1400" dirty="0">
                <a:solidFill>
                  <a:prstClr val="black"/>
                </a:solidFill>
                <a:latin typeface="Calibri" pitchFamily="34" charset="0"/>
                <a:cs typeface="Arial" charset="0"/>
              </a:rPr>
              <a:t>The group agreed to send TR 28.813 for information.</a:t>
            </a:r>
          </a:p>
          <a:p>
            <a:pPr defTabSz="1219170" eaLnBrk="1" fontAlgn="auto" hangingPunct="1">
              <a:spcBef>
                <a:spcPts val="0"/>
              </a:spcBef>
              <a:spcAft>
                <a:spcPts val="0"/>
              </a:spcAft>
              <a:defRPr/>
            </a:pPr>
            <a:r>
              <a:rPr lang="en-US" altLang="zh-CN" sz="1400" b="1" dirty="0" err="1">
                <a:solidFill>
                  <a:prstClr val="black"/>
                </a:solidFill>
                <a:latin typeface="Calibri" pitchFamily="34" charset="0"/>
                <a:cs typeface="Arial" charset="0"/>
              </a:rPr>
              <a:t>FS_eEDGE_Mgt</a:t>
            </a:r>
            <a:r>
              <a:rPr lang="en-US" altLang="zh-CN" sz="1400" b="1" dirty="0">
                <a:solidFill>
                  <a:prstClr val="black"/>
                </a:solidFill>
                <a:latin typeface="Calibri" pitchFamily="34" charset="0"/>
                <a:cs typeface="Arial" charset="0"/>
              </a:rPr>
              <a:t>: </a:t>
            </a:r>
            <a:r>
              <a:rPr lang="en-US" altLang="zh-CN" sz="1400" dirty="0">
                <a:solidFill>
                  <a:prstClr val="black"/>
                </a:solidFill>
                <a:latin typeface="Calibri" pitchFamily="34" charset="0"/>
                <a:cs typeface="Arial" charset="0"/>
              </a:rPr>
              <a:t>The group agreed a solution evaluation </a:t>
            </a:r>
            <a:r>
              <a:rPr lang="en-US" altLang="zh-CN" sz="1400" dirty="0" err="1">
                <a:solidFill>
                  <a:prstClr val="black"/>
                </a:solidFill>
                <a:latin typeface="Calibri" pitchFamily="34" charset="0"/>
                <a:cs typeface="Arial" charset="0"/>
              </a:rPr>
              <a:t>pCR</a:t>
            </a:r>
            <a:r>
              <a:rPr lang="en-US" altLang="zh-CN" sz="1400" dirty="0">
                <a:solidFill>
                  <a:prstClr val="black"/>
                </a:solidFill>
                <a:latin typeface="Calibri" pitchFamily="34" charset="0"/>
                <a:cs typeface="Arial" charset="0"/>
              </a:rPr>
              <a:t> with a way forward to extend the provisioning </a:t>
            </a:r>
            <a:r>
              <a:rPr lang="en-US" altLang="zh-CN" sz="1400" dirty="0" err="1">
                <a:solidFill>
                  <a:prstClr val="black"/>
                </a:solidFill>
                <a:latin typeface="Calibri" pitchFamily="34" charset="0"/>
                <a:cs typeface="Arial" charset="0"/>
              </a:rPr>
              <a:t>MnS</a:t>
            </a:r>
            <a:r>
              <a:rPr lang="en-US" altLang="zh-CN" sz="1400" dirty="0">
                <a:solidFill>
                  <a:prstClr val="black"/>
                </a:solidFill>
                <a:latin typeface="Calibri" pitchFamily="34" charset="0"/>
                <a:cs typeface="Arial" charset="0"/>
              </a:rPr>
              <a:t> to support the asynchronous mode operations. The group also concluded TR 28.814 with recommendation to start the normative work of ECM where the WID has been approved. TR 28.814 is still open for contributions to support of SA2’s Rel. 17 WI eEDGE_5GC works.</a:t>
            </a:r>
          </a:p>
          <a:p>
            <a:pPr defTabSz="1219170" eaLnBrk="1" fontAlgn="auto" hangingPunct="1">
              <a:spcBef>
                <a:spcPts val="0"/>
              </a:spcBef>
              <a:spcAft>
                <a:spcPts val="0"/>
              </a:spcAft>
              <a:defRPr/>
            </a:pPr>
            <a:endParaRPr lang="en-US" altLang="zh-CN" sz="1400" dirty="0">
              <a:solidFill>
                <a:prstClr val="black"/>
              </a:solidFill>
              <a:latin typeface="Calibri" pitchFamily="34" charset="0"/>
              <a:cs typeface="Arial" charset="0"/>
            </a:endParaRPr>
          </a:p>
        </p:txBody>
      </p:sp>
    </p:spTree>
    <p:extLst>
      <p:ext uri="{BB962C8B-B14F-4D97-AF65-F5344CB8AC3E}">
        <p14:creationId xmlns:p14="http://schemas.microsoft.com/office/powerpoint/2010/main" val="15727833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05573" y="3157109"/>
            <a:ext cx="11681824"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graphicFrame>
        <p:nvGraphicFramePr>
          <p:cNvPr id="2" name="表格 1"/>
          <p:cNvGraphicFramePr>
            <a:graphicFrameLocks noGrp="1"/>
          </p:cNvGraphicFramePr>
          <p:nvPr/>
        </p:nvGraphicFramePr>
        <p:xfrm>
          <a:off x="260839" y="740236"/>
          <a:ext cx="11681825" cy="2223762"/>
        </p:xfrm>
        <a:graphic>
          <a:graphicData uri="http://schemas.openxmlformats.org/drawingml/2006/table">
            <a:tbl>
              <a:tblPr firstRow="1" bandRow="1">
                <a:tableStyleId>{5C22544A-7EE6-4342-B048-85BDC9FD1C3A}</a:tableStyleId>
              </a:tblPr>
              <a:tblGrid>
                <a:gridCol w="788313">
                  <a:extLst>
                    <a:ext uri="{9D8B030D-6E8A-4147-A177-3AD203B41FA5}">
                      <a16:colId xmlns:a16="http://schemas.microsoft.com/office/drawing/2014/main" val="20000"/>
                    </a:ext>
                  </a:extLst>
                </a:gridCol>
                <a:gridCol w="2216040">
                  <a:extLst>
                    <a:ext uri="{9D8B030D-6E8A-4147-A177-3AD203B41FA5}">
                      <a16:colId xmlns:a16="http://schemas.microsoft.com/office/drawing/2014/main" val="20001"/>
                    </a:ext>
                  </a:extLst>
                </a:gridCol>
                <a:gridCol w="1238250">
                  <a:extLst>
                    <a:ext uri="{9D8B030D-6E8A-4147-A177-3AD203B41FA5}">
                      <a16:colId xmlns:a16="http://schemas.microsoft.com/office/drawing/2014/main" val="20002"/>
                    </a:ext>
                  </a:extLst>
                </a:gridCol>
                <a:gridCol w="2174243">
                  <a:extLst>
                    <a:ext uri="{9D8B030D-6E8A-4147-A177-3AD203B41FA5}">
                      <a16:colId xmlns:a16="http://schemas.microsoft.com/office/drawing/2014/main" val="20003"/>
                    </a:ext>
                  </a:extLst>
                </a:gridCol>
                <a:gridCol w="1007795">
                  <a:extLst>
                    <a:ext uri="{9D8B030D-6E8A-4147-A177-3AD203B41FA5}">
                      <a16:colId xmlns:a16="http://schemas.microsoft.com/office/drawing/2014/main" val="20004"/>
                    </a:ext>
                  </a:extLst>
                </a:gridCol>
                <a:gridCol w="1461649">
                  <a:extLst>
                    <a:ext uri="{9D8B030D-6E8A-4147-A177-3AD203B41FA5}">
                      <a16:colId xmlns:a16="http://schemas.microsoft.com/office/drawing/2014/main" val="20005"/>
                    </a:ext>
                  </a:extLst>
                </a:gridCol>
                <a:gridCol w="771207">
                  <a:extLst>
                    <a:ext uri="{9D8B030D-6E8A-4147-A177-3AD203B41FA5}">
                      <a16:colId xmlns:a16="http://schemas.microsoft.com/office/drawing/2014/main" val="20006"/>
                    </a:ext>
                  </a:extLst>
                </a:gridCol>
                <a:gridCol w="1153299">
                  <a:extLst>
                    <a:ext uri="{9D8B030D-6E8A-4147-A177-3AD203B41FA5}">
                      <a16:colId xmlns:a16="http://schemas.microsoft.com/office/drawing/2014/main" val="20007"/>
                    </a:ext>
                  </a:extLst>
                </a:gridCol>
                <a:gridCol w="871029">
                  <a:extLst>
                    <a:ext uri="{9D8B030D-6E8A-4147-A177-3AD203B41FA5}">
                      <a16:colId xmlns:a16="http://schemas.microsoft.com/office/drawing/2014/main" val="20008"/>
                    </a:ext>
                  </a:extLst>
                </a:gridCol>
              </a:tblGrid>
              <a:tr h="337665">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a:t>TS/TR</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92D050"/>
                    </a:solidFill>
                  </a:tcPr>
                </a:tc>
                <a:tc>
                  <a:txBody>
                    <a:bodyPr/>
                    <a:lstStyle/>
                    <a:p>
                      <a:pPr algn="ctr"/>
                      <a:r>
                        <a:rPr lang="sv-SE" sz="1200" dirty="0"/>
                        <a:t>Target date</a:t>
                      </a:r>
                    </a:p>
                  </a:txBody>
                  <a:tcPr anchor="ctr">
                    <a:solidFill>
                      <a:srgbClr val="92D050"/>
                    </a:solidFill>
                  </a:tcPr>
                </a:tc>
                <a:tc>
                  <a:txBody>
                    <a:bodyPr/>
                    <a:lstStyle/>
                    <a:p>
                      <a:pPr algn="ctr"/>
                      <a:r>
                        <a:rPr lang="sv-SE" sz="1200" dirty="0"/>
                        <a:t>Rapporteur</a:t>
                      </a:r>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92D050"/>
                    </a:solidFill>
                  </a:tcPr>
                </a:tc>
                <a:extLst>
                  <a:ext uri="{0D108BD9-81ED-4DB2-BD59-A6C34878D82A}">
                    <a16:rowId xmlns:a16="http://schemas.microsoft.com/office/drawing/2014/main" val="10000"/>
                  </a:ext>
                </a:extLst>
              </a:tr>
              <a:tr h="407031">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a:solidFill>
                            <a:srgbClr val="000000"/>
                          </a:solidFill>
                          <a:effectLst/>
                          <a:latin typeface="Arial" panose="020B0604020202020204" pitchFamily="34" charset="0"/>
                          <a:ea typeface="+mn-ea"/>
                        </a:rPr>
                        <a:t>FS_NSMEN</a:t>
                      </a:r>
                      <a:endParaRPr lang="zh-CN" altLang="zh-CN" sz="1600" b="1" dirty="0">
                        <a:effectLst/>
                        <a:latin typeface="Calibri" panose="020F0502020204030204" pitchFamily="34" charset="0"/>
                        <a:ea typeface="+mn-ea"/>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dirty="0">
                          <a:solidFill>
                            <a:srgbClr val="000000"/>
                          </a:solidFill>
                          <a:effectLst/>
                          <a:latin typeface="Arial" panose="020B0604020202020204" pitchFamily="34" charset="0"/>
                          <a:ea typeface="+mn-ea"/>
                        </a:rPr>
                        <a:t>Study on network slice management enhancements </a:t>
                      </a:r>
                      <a:endParaRPr lang="zh-CN" altLang="zh-CN" sz="1600" dirty="0">
                        <a:effectLst/>
                        <a:latin typeface="Calibri" panose="020F0502020204030204" pitchFamily="34" charset="0"/>
                        <a:ea typeface="+mn-ea"/>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30%-&gt;40%-&gt;80%</a:t>
                      </a:r>
                      <a:endParaRPr lang="sv-SE"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TR 28.811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SP-191192</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SA#92 (Jun. 2021)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-&gt;</a:t>
                      </a:r>
                      <a:r>
                        <a:rPr lang="en-GB" altLang="zh-CN" sz="1050" b="1" kern="1200" dirty="0">
                          <a:solidFill>
                            <a:schemeClr val="tx1"/>
                          </a:solidFill>
                          <a:effectLst/>
                          <a:latin typeface="Arial" panose="020B0604020202020204" pitchFamily="34" charset="0"/>
                          <a:ea typeface="+mn-ea"/>
                          <a:cs typeface="Arial" panose="020B0604020202020204" pitchFamily="34" charset="0"/>
                        </a:rPr>
                        <a:t>SA#93 (Sep. 2021)</a:t>
                      </a:r>
                      <a:endParaRPr lang="sv-SE" altLang="zh-CN" sz="1050" b="1"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Huawei, 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SA2/RAN3</a:t>
                      </a: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SLA</a:t>
                      </a:r>
                    </a:p>
                  </a:txBody>
                  <a:tcPr marL="68580" marR="68580" marT="0" marB="0" anchor="ctr">
                    <a:solidFill>
                      <a:schemeClr val="tx2">
                        <a:lumMod val="20000"/>
                        <a:lumOff val="80000"/>
                      </a:schemeClr>
                    </a:solidFill>
                  </a:tcPr>
                </a:tc>
                <a:extLst>
                  <a:ext uri="{0D108BD9-81ED-4DB2-BD59-A6C34878D82A}">
                    <a16:rowId xmlns:a16="http://schemas.microsoft.com/office/drawing/2014/main" val="10001"/>
                  </a:ext>
                </a:extLst>
              </a:tr>
              <a:tr h="407031">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err="1">
                          <a:solidFill>
                            <a:srgbClr val="000000"/>
                          </a:solidFill>
                          <a:effectLst/>
                          <a:latin typeface="Arial" panose="020B0604020202020204" pitchFamily="34" charset="0"/>
                          <a:ea typeface="+mn-ea"/>
                          <a:cs typeface="+mn-cs"/>
                        </a:rPr>
                        <a:t>FS_eSBMA</a:t>
                      </a:r>
                      <a:endParaRPr lang="zh-CN" altLang="zh-CN" sz="1200" b="1"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Arial" panose="020B0604020202020204" pitchFamily="34" charset="0"/>
                          <a:ea typeface="+mn-ea"/>
                          <a:cs typeface="+mn-cs"/>
                        </a:rPr>
                        <a:t>Enhancement of service based management architecture </a:t>
                      </a:r>
                      <a:endParaRPr lang="zh-CN" altLang="zh-CN" sz="12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050" b="0" kern="1200" dirty="0">
                          <a:solidFill>
                            <a:schemeClr val="tx1"/>
                          </a:solidFill>
                          <a:effectLst/>
                          <a:latin typeface="Arial" panose="020B0604020202020204" pitchFamily="34" charset="0"/>
                          <a:ea typeface="+mn-ea"/>
                          <a:cs typeface="Arial" panose="020B0604020202020204" pitchFamily="34" charset="0"/>
                        </a:rPr>
                        <a:t>0%-&gt;10%</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TR 28.925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SP-210136</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050" kern="1200" dirty="0">
                        <a:solidFill>
                          <a:schemeClr val="dk1"/>
                        </a:solidFill>
                        <a:effectLst/>
                        <a:latin typeface="Arial" panose="020B0604020202020204" pitchFamily="34" charset="0"/>
                        <a:ea typeface="+mn-ea"/>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Arial" panose="020B0604020202020204" pitchFamily="34" charset="0"/>
                          <a:ea typeface="+mn-ea"/>
                          <a:cs typeface="Arial" panose="020B0604020202020204" pitchFamily="34" charset="0"/>
                        </a:rPr>
                        <a:t>SA#94 (Dec. 2021)</a:t>
                      </a: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altLang="zh-CN"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Huawei, Ericsson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ETSI ZSM</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mn-ea"/>
                          <a:cs typeface="+mn-cs"/>
                        </a:rPr>
                        <a:t>architecture</a:t>
                      </a:r>
                    </a:p>
                  </a:txBody>
                  <a:tcPr marL="68580" marR="68580" marT="0" marB="0" anchor="ctr">
                    <a:solidFill>
                      <a:schemeClr val="tx2">
                        <a:lumMod val="20000"/>
                        <a:lumOff val="80000"/>
                      </a:schemeClr>
                    </a:solidFill>
                  </a:tcPr>
                </a:tc>
                <a:extLst>
                  <a:ext uri="{0D108BD9-81ED-4DB2-BD59-A6C34878D82A}">
                    <a16:rowId xmlns:a16="http://schemas.microsoft.com/office/drawing/2014/main" val="10002"/>
                  </a:ext>
                </a:extLst>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b="1" kern="1200" dirty="0">
                          <a:solidFill>
                            <a:srgbClr val="000000"/>
                          </a:solidFill>
                          <a:effectLst/>
                          <a:latin typeface="Arial" panose="020B0604020202020204" pitchFamily="34" charset="0"/>
                          <a:ea typeface="+mn-ea"/>
                          <a:cs typeface="+mn-cs"/>
                        </a:rPr>
                        <a:t>FS_MNSAC</a:t>
                      </a:r>
                      <a:endParaRPr lang="zh-CN" sz="1200" b="1"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sz="1200" kern="1200" dirty="0">
                          <a:solidFill>
                            <a:srgbClr val="000000"/>
                          </a:solidFill>
                          <a:effectLst/>
                          <a:latin typeface="Arial" panose="020B0604020202020204" pitchFamily="34" charset="0"/>
                          <a:ea typeface="+mn-ea"/>
                          <a:cs typeface="+mn-cs"/>
                        </a:rPr>
                        <a:t>Study on access control for management service</a:t>
                      </a:r>
                      <a:endParaRPr lang="zh-CN" sz="12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en-US" altLang="zh-CN" sz="1050" b="0" kern="1200" dirty="0">
                          <a:solidFill>
                            <a:schemeClr val="tx1"/>
                          </a:solidFill>
                          <a:effectLst/>
                          <a:latin typeface="Arial" panose="020B0604020202020204" pitchFamily="34" charset="0"/>
                          <a:ea typeface="+mn-ea"/>
                          <a:cs typeface="Arial" panose="020B0604020202020204" pitchFamily="34" charset="0"/>
                        </a:rPr>
                        <a:t>30%-&gt;35%-&gt;</a:t>
                      </a:r>
                      <a:r>
                        <a:rPr lang="en-US" altLang="zh-CN" sz="1050" b="0" kern="1200" baseline="0" dirty="0">
                          <a:solidFill>
                            <a:schemeClr val="tx1"/>
                          </a:solidFill>
                          <a:effectLst/>
                          <a:latin typeface="Arial" panose="020B0604020202020204" pitchFamily="34" charset="0"/>
                          <a:ea typeface="+mn-ea"/>
                          <a:cs typeface="Arial" panose="020B0604020202020204" pitchFamily="34" charset="0"/>
                        </a:rPr>
                        <a:t>80%</a:t>
                      </a:r>
                      <a:endParaRPr lang="sv-SE" sz="105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SimSun" panose="02010600030101010101" pitchFamily="2" charset="-122"/>
                          <a:cs typeface="+mn-cs"/>
                        </a:rPr>
                        <a:t>TR 28.817</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SP-200853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050" b="0" kern="1200" dirty="0">
                          <a:solidFill>
                            <a:schemeClr val="tx1"/>
                          </a:solidFill>
                          <a:effectLst/>
                          <a:latin typeface="Arial" panose="020B0604020202020204" pitchFamily="34" charset="0"/>
                          <a:ea typeface="+mn-ea"/>
                          <a:cs typeface="Arial" panose="020B0604020202020204" pitchFamily="34" charset="0"/>
                        </a:rPr>
                        <a:t>SA#91 (Mar.2021)</a:t>
                      </a:r>
                      <a:r>
                        <a:rPr lang="en-GB" sz="1050" b="1" kern="1200" dirty="0">
                          <a:solidFill>
                            <a:schemeClr val="tx1"/>
                          </a:solidFill>
                          <a:effectLst/>
                          <a:latin typeface="Arial" panose="020B0604020202020204" pitchFamily="34" charset="0"/>
                          <a:ea typeface="+mn-ea"/>
                          <a:cs typeface="Arial" panose="020B0604020202020204" pitchFamily="34" charset="0"/>
                        </a:rPr>
                        <a:t> -&gt;  SA#93 (Sep. 2021)</a:t>
                      </a:r>
                      <a:endParaRPr lang="en-GB"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Nokia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SA3</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security</a:t>
                      </a:r>
                    </a:p>
                  </a:txBody>
                  <a:tcPr marL="68580" marR="68580" marT="0" marB="0" anchor="ctr">
                    <a:solidFill>
                      <a:schemeClr val="tx2">
                        <a:lumMod val="20000"/>
                        <a:lumOff val="80000"/>
                      </a:schemeClr>
                    </a:solidFill>
                  </a:tcPr>
                </a:tc>
                <a:extLst>
                  <a:ext uri="{0D108BD9-81ED-4DB2-BD59-A6C34878D82A}">
                    <a16:rowId xmlns:a16="http://schemas.microsoft.com/office/drawing/2014/main" val="10003"/>
                  </a:ext>
                </a:extLst>
              </a:tr>
              <a:tr h="2519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b="1" kern="1200" dirty="0">
                          <a:solidFill>
                            <a:srgbClr val="000000"/>
                          </a:solidFill>
                          <a:effectLst/>
                          <a:latin typeface="Arial" panose="020B0604020202020204" pitchFamily="34" charset="0"/>
                          <a:ea typeface="+mn-ea"/>
                          <a:cs typeface="+mn-cs"/>
                        </a:rPr>
                        <a:t>FS_NSCE</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1200" b="1"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Arial" panose="020B0604020202020204" pitchFamily="34" charset="0"/>
                          <a:ea typeface="+mn-ea"/>
                          <a:cs typeface="+mn-cs"/>
                        </a:rPr>
                        <a:t>Study on network slice management capability exposure</a:t>
                      </a:r>
                      <a:endParaRPr lang="zh-CN" sz="1200" kern="1200" dirty="0">
                        <a:solidFill>
                          <a:srgbClr val="000000"/>
                        </a:solidFill>
                        <a:effectLst/>
                        <a:latin typeface="Arial" panose="020B0604020202020204" pitchFamily="34" charset="0"/>
                        <a:ea typeface="+mn-ea"/>
                        <a:cs typeface="+mn-cs"/>
                      </a:endParaRPr>
                    </a:p>
                  </a:txBody>
                  <a:tcPr marL="9525" marR="9525" marT="9525" marB="9525">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120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0%-&gt;5%</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chemeClr val="dk1"/>
                          </a:solidFill>
                          <a:effectLst/>
                          <a:latin typeface="Arial" panose="020B0604020202020204" pitchFamily="34" charset="0"/>
                          <a:ea typeface="SimSun" panose="02010600030101010101" pitchFamily="2" charset="-122"/>
                          <a:cs typeface="+mn-cs"/>
                        </a:rPr>
                        <a:t>TR 28.824</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SP-210131</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b="1" kern="1200" dirty="0">
                          <a:solidFill>
                            <a:schemeClr val="tx1"/>
                          </a:solidFill>
                          <a:effectLst/>
                          <a:latin typeface="Arial" panose="020B0604020202020204" pitchFamily="34" charset="0"/>
                          <a:ea typeface="+mn-ea"/>
                          <a:cs typeface="Arial" panose="020B0604020202020204" pitchFamily="34" charset="0"/>
                        </a:rPr>
                        <a:t>SA#94 (Dec. 2021)</a:t>
                      </a:r>
                      <a:endParaRPr lang="en-GB" altLang="zh-CN" sz="105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Alibaba</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SA3, SA, RAN</a:t>
                      </a:r>
                    </a:p>
                  </a:txBody>
                  <a:tcPr marL="68580" marR="68580" marT="0" marB="0" anchor="ctr">
                    <a:solidFill>
                      <a:schemeClr val="tx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050" kern="1200" dirty="0">
                          <a:solidFill>
                            <a:schemeClr val="dk1"/>
                          </a:solidFill>
                          <a:effectLst/>
                          <a:latin typeface="Arial" panose="020B0604020202020204" pitchFamily="34" charset="0"/>
                          <a:ea typeface="SimSun" panose="02010600030101010101" pitchFamily="2" charset="-122"/>
                          <a:cs typeface="+mn-cs"/>
                        </a:rPr>
                        <a:t>exposure</a:t>
                      </a:r>
                    </a:p>
                  </a:txBody>
                  <a:tcPr marL="68580" marR="68580" marT="0" marB="0" anchor="ctr">
                    <a:solidFill>
                      <a:schemeClr val="tx2">
                        <a:lumMod val="20000"/>
                        <a:lumOff val="80000"/>
                      </a:schemeClr>
                    </a:solidFill>
                  </a:tcPr>
                </a:tc>
                <a:extLst>
                  <a:ext uri="{0D108BD9-81ED-4DB2-BD59-A6C34878D82A}">
                    <a16:rowId xmlns:a16="http://schemas.microsoft.com/office/drawing/2014/main" val="10004"/>
                  </a:ext>
                </a:extLst>
              </a:tr>
            </a:tbl>
          </a:graphicData>
        </a:graphic>
      </p:graphicFrame>
      <p:sp>
        <p:nvSpPr>
          <p:cNvPr id="6" name="矩形 5"/>
          <p:cNvSpPr/>
          <p:nvPr/>
        </p:nvSpPr>
        <p:spPr>
          <a:xfrm>
            <a:off x="155331" y="3449497"/>
            <a:ext cx="5807138" cy="2677656"/>
          </a:xfrm>
          <a:prstGeom prst="rect">
            <a:avLst/>
          </a:prstGeom>
        </p:spPr>
        <p:txBody>
          <a:bodyPr wrap="square">
            <a:spAutoFit/>
          </a:bodyPr>
          <a:lstStyle/>
          <a:p>
            <a:pPr defTabSz="1219170" eaLnBrk="1" fontAlgn="auto" hangingPunct="1">
              <a:spcBef>
                <a:spcPts val="0"/>
              </a:spcBef>
              <a:spcAft>
                <a:spcPts val="0"/>
              </a:spcAft>
              <a:defRPr/>
            </a:pPr>
            <a:r>
              <a:rPr lang="en-US" altLang="zh-CN" sz="1200" b="1" dirty="0">
                <a:solidFill>
                  <a:prstClr val="black"/>
                </a:solidFill>
                <a:latin typeface="+mn-lt"/>
                <a:cs typeface="Arial" charset="0"/>
              </a:rPr>
              <a:t>FS_NSMEN: </a:t>
            </a:r>
            <a:r>
              <a:rPr lang="en-US" altLang="zh-CN" sz="1200" dirty="0">
                <a:solidFill>
                  <a:prstClr val="black"/>
                </a:solidFill>
                <a:latin typeface="+mn-lt"/>
                <a:cs typeface="Arial" charset="0"/>
              </a:rPr>
              <a:t>The following topics are discussed and agreed</a:t>
            </a:r>
            <a:endParaRPr lang="en-GB" altLang="zh-CN" sz="1200" dirty="0">
              <a:solidFill>
                <a:prstClr val="black"/>
              </a:solidFill>
              <a:latin typeface="+mn-lt"/>
              <a:cs typeface="Arial" charset="0"/>
            </a:endParaRPr>
          </a:p>
          <a:p>
            <a:pPr marL="285750" indent="-285750" defTabSz="1219170">
              <a:buFont typeface="Wingdings" panose="05000000000000000000" pitchFamily="2" charset="2"/>
              <a:buChar char="Ø"/>
              <a:defRPr/>
            </a:pPr>
            <a:r>
              <a:rPr lang="en-US" sz="1200" dirty="0">
                <a:latin typeface="+mn-lt"/>
              </a:rPr>
              <a:t>Added use case for network slice protection on N6 interface to TR 28.811. </a:t>
            </a:r>
          </a:p>
          <a:p>
            <a:pPr marL="285750" indent="-285750" defTabSz="1219170">
              <a:buFont typeface="Wingdings" panose="05000000000000000000" pitchFamily="2" charset="2"/>
              <a:buChar char="Ø"/>
              <a:defRPr/>
            </a:pPr>
            <a:r>
              <a:rPr lang="en-US" sz="1200" dirty="0">
                <a:latin typeface="+mn-lt"/>
              </a:rPr>
              <a:t>Added use case for network slice specific authentication to TR 28.811.</a:t>
            </a:r>
          </a:p>
          <a:p>
            <a:pPr marL="285750" indent="-285750" defTabSz="1219170">
              <a:buFont typeface="Wingdings" panose="05000000000000000000" pitchFamily="2" charset="2"/>
              <a:buChar char="Ø"/>
              <a:defRPr/>
            </a:pPr>
            <a:r>
              <a:rPr lang="en-US" sz="1200" dirty="0">
                <a:latin typeface="+mn-lt"/>
              </a:rPr>
              <a:t>Added use case for isolation in network slice subnet to TR 28.811. </a:t>
            </a:r>
          </a:p>
          <a:p>
            <a:pPr marL="285750" indent="-285750" defTabSz="1219170">
              <a:buFont typeface="Wingdings" panose="05000000000000000000" pitchFamily="2" charset="2"/>
              <a:buChar char="Ø"/>
              <a:defRPr/>
            </a:pPr>
            <a:r>
              <a:rPr lang="en-US" sz="1200" dirty="0">
                <a:latin typeface="+mn-lt"/>
              </a:rPr>
              <a:t>Added possible solutions for multi-operator scenario to TR 28.811. </a:t>
            </a:r>
          </a:p>
          <a:p>
            <a:pPr marL="285750" indent="-285750" defTabSz="1219170">
              <a:buFont typeface="Wingdings" panose="05000000000000000000" pitchFamily="2" charset="2"/>
              <a:buChar char="Ø"/>
              <a:defRPr/>
            </a:pPr>
            <a:r>
              <a:rPr lang="en-US" sz="1200" dirty="0">
                <a:latin typeface="+mn-lt"/>
              </a:rPr>
              <a:t>Added requirements to TR 28.811.</a:t>
            </a:r>
          </a:p>
          <a:p>
            <a:pPr marL="285750" indent="-285750" defTabSz="1219170">
              <a:buFont typeface="Wingdings" panose="05000000000000000000" pitchFamily="2" charset="2"/>
              <a:buChar char="Ø"/>
              <a:defRPr/>
            </a:pPr>
            <a:r>
              <a:rPr lang="en-US" sz="1200" dirty="0">
                <a:latin typeface="+mn-lt"/>
              </a:rPr>
              <a:t>Added conclusions and recommendations to TR 28.811.</a:t>
            </a:r>
          </a:p>
          <a:p>
            <a:pPr defTabSz="1219170">
              <a:defRPr/>
            </a:pPr>
            <a:r>
              <a:rPr lang="en-US" sz="1200" b="1" dirty="0" err="1">
                <a:latin typeface="+mn-lt"/>
              </a:rPr>
              <a:t>FS_eSBMA</a:t>
            </a:r>
            <a:r>
              <a:rPr lang="en-US" sz="1200" b="1" dirty="0">
                <a:latin typeface="+mn-lt"/>
              </a:rPr>
              <a:t>: </a:t>
            </a:r>
            <a:r>
              <a:rPr lang="en-US" sz="1200" dirty="0">
                <a:latin typeface="+mn-lt"/>
              </a:rPr>
              <a:t>The following topics are discussed and agreed. </a:t>
            </a:r>
          </a:p>
          <a:p>
            <a:pPr marL="285750" lvl="0" indent="-285750" defTabSz="1219170">
              <a:buFont typeface="Wingdings" panose="05000000000000000000" pitchFamily="2" charset="2"/>
              <a:buChar char="Ø"/>
              <a:defRPr/>
            </a:pPr>
            <a:r>
              <a:rPr lang="en-US" sz="1200" dirty="0">
                <a:latin typeface="+mn-lt"/>
              </a:rPr>
              <a:t>Add key issue SBMA supporting management of 5G SA and NSA scenarios</a:t>
            </a:r>
          </a:p>
          <a:p>
            <a:pPr marL="285750" lvl="0" indent="-285750" defTabSz="1219170">
              <a:buFont typeface="Wingdings" panose="05000000000000000000" pitchFamily="2" charset="2"/>
              <a:buChar char="Ø"/>
              <a:defRPr/>
            </a:pPr>
            <a:r>
              <a:rPr lang="en-US" sz="1200" dirty="0">
                <a:latin typeface="+mn-lt"/>
              </a:rPr>
              <a:t>Add key issue SBMA supporting management architectures and frameworks in other SDOs</a:t>
            </a:r>
          </a:p>
          <a:p>
            <a:pPr marL="285750" lvl="0" indent="-285750" defTabSz="1219170">
              <a:buFont typeface="Wingdings" panose="05000000000000000000" pitchFamily="2" charset="2"/>
              <a:buChar char="Ø"/>
              <a:defRPr/>
            </a:pPr>
            <a:r>
              <a:rPr lang="en-US" sz="1200" dirty="0" err="1">
                <a:latin typeface="+mn-lt"/>
              </a:rPr>
              <a:t>pCR</a:t>
            </a:r>
            <a:r>
              <a:rPr lang="en-US" sz="1200" dirty="0">
                <a:latin typeface="+mn-lt"/>
              </a:rPr>
              <a:t> R17 28.925 TS investigation</a:t>
            </a:r>
          </a:p>
          <a:p>
            <a:pPr defTabSz="1219170">
              <a:defRPr/>
            </a:pPr>
            <a:endParaRPr lang="en-US" sz="1200" b="1" dirty="0">
              <a:latin typeface="+mn-lt"/>
            </a:endParaRPr>
          </a:p>
          <a:p>
            <a:pPr defTabSz="1219170">
              <a:defRPr/>
            </a:pPr>
            <a:endParaRPr lang="en-US" sz="1200" dirty="0">
              <a:latin typeface="+mn-lt"/>
            </a:endParaRPr>
          </a:p>
        </p:txBody>
      </p:sp>
      <p:sp>
        <p:nvSpPr>
          <p:cNvPr id="5" name="Title 1"/>
          <p:cNvSpPr txBox="1">
            <a:spLocks/>
          </p:cNvSpPr>
          <p:nvPr/>
        </p:nvSpPr>
        <p:spPr>
          <a:xfrm>
            <a:off x="0" y="4603"/>
            <a:ext cx="10344778"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Rel-17 SI FS_NSMEN/</a:t>
            </a:r>
            <a:r>
              <a:rPr lang="en-US" altLang="zh-CN" sz="3200" kern="0" dirty="0" err="1"/>
              <a:t>FS_eSBMA</a:t>
            </a:r>
            <a:r>
              <a:rPr lang="en-GB" altLang="zh-CN" sz="3200" dirty="0"/>
              <a:t>/FS_MNSAC/FS_NSCE</a:t>
            </a:r>
          </a:p>
          <a:p>
            <a:endParaRPr lang="sv-SE" sz="3200" kern="0" dirty="0"/>
          </a:p>
        </p:txBody>
      </p:sp>
      <p:sp>
        <p:nvSpPr>
          <p:cNvPr id="4" name="矩形 3"/>
          <p:cNvSpPr/>
          <p:nvPr/>
        </p:nvSpPr>
        <p:spPr>
          <a:xfrm>
            <a:off x="6007686" y="3484964"/>
            <a:ext cx="5980195" cy="2677656"/>
          </a:xfrm>
          <a:prstGeom prst="rect">
            <a:avLst/>
          </a:prstGeom>
        </p:spPr>
        <p:txBody>
          <a:bodyPr wrap="square">
            <a:spAutoFit/>
          </a:bodyPr>
          <a:lstStyle/>
          <a:p>
            <a:pPr lvl="0" defTabSz="1219170" eaLnBrk="1" fontAlgn="auto" hangingPunct="1">
              <a:spcBef>
                <a:spcPts val="0"/>
              </a:spcBef>
              <a:spcAft>
                <a:spcPts val="0"/>
              </a:spcAft>
              <a:defRPr/>
            </a:pPr>
            <a:r>
              <a:rPr lang="en-US" altLang="zh-CN" sz="1200" b="1" dirty="0">
                <a:solidFill>
                  <a:prstClr val="black"/>
                </a:solidFill>
                <a:latin typeface="+mn-lt"/>
                <a:cs typeface="Arial" charset="0"/>
              </a:rPr>
              <a:t>FS_MNSAC:</a:t>
            </a:r>
          </a:p>
          <a:p>
            <a:pPr marL="285750" indent="-285750" defTabSz="1219170" eaLnBrk="1" fontAlgn="auto" hangingPunct="1">
              <a:spcBef>
                <a:spcPts val="0"/>
              </a:spcBef>
              <a:spcAft>
                <a:spcPts val="0"/>
              </a:spcAft>
              <a:buFont typeface="Wingdings" panose="05000000000000000000" pitchFamily="2" charset="2"/>
              <a:buChar char="Ø"/>
              <a:defRPr/>
            </a:pPr>
            <a:r>
              <a:rPr lang="en-US" sz="1200" dirty="0">
                <a:latin typeface="+mn-lt"/>
              </a:rPr>
              <a:t>two more use cases for access control were agreed, including proposal for fine-grained access control polices definition based on </a:t>
            </a:r>
            <a:r>
              <a:rPr lang="en-US" sz="1200" dirty="0" err="1">
                <a:latin typeface="+mn-lt"/>
              </a:rPr>
              <a:t>MnS</a:t>
            </a:r>
            <a:r>
              <a:rPr lang="en-US" sz="1200" dirty="0">
                <a:latin typeface="+mn-lt"/>
              </a:rPr>
              <a:t> component type A, B and C. Send LS to SA3 to update them with the progress in SA5.</a:t>
            </a:r>
            <a:endParaRPr lang="en-US" sz="1200" dirty="0">
              <a:solidFill>
                <a:prstClr val="black"/>
              </a:solidFill>
              <a:latin typeface="+mn-lt"/>
              <a:cs typeface="Arial" charset="0"/>
            </a:endParaRPr>
          </a:p>
          <a:p>
            <a:pPr lvl="0" defTabSz="1219170" eaLnBrk="1" fontAlgn="auto" hangingPunct="1">
              <a:spcBef>
                <a:spcPts val="0"/>
              </a:spcBef>
              <a:spcAft>
                <a:spcPts val="0"/>
              </a:spcAft>
              <a:defRPr/>
            </a:pPr>
            <a:endParaRPr lang="en-US" altLang="zh-CN" sz="1200" b="1" dirty="0">
              <a:solidFill>
                <a:prstClr val="black"/>
              </a:solidFill>
              <a:latin typeface="+mn-lt"/>
              <a:cs typeface="Arial" charset="0"/>
            </a:endParaRPr>
          </a:p>
          <a:p>
            <a:pPr lvl="0" defTabSz="1219170" eaLnBrk="1" fontAlgn="auto" hangingPunct="1">
              <a:spcBef>
                <a:spcPts val="0"/>
              </a:spcBef>
              <a:spcAft>
                <a:spcPts val="0"/>
              </a:spcAft>
              <a:defRPr/>
            </a:pPr>
            <a:r>
              <a:rPr lang="en-US" altLang="zh-CN" sz="1200" b="1" dirty="0">
                <a:solidFill>
                  <a:prstClr val="black"/>
                </a:solidFill>
                <a:latin typeface="+mn-lt"/>
                <a:cs typeface="Arial" charset="0"/>
              </a:rPr>
              <a:t>FS_NSCE: </a:t>
            </a:r>
            <a:r>
              <a:rPr lang="en-US" altLang="zh-CN" sz="1200" dirty="0">
                <a:solidFill>
                  <a:prstClr val="black"/>
                </a:solidFill>
                <a:latin typeface="+mn-lt"/>
                <a:cs typeface="Arial" charset="0"/>
              </a:rPr>
              <a:t>Several </a:t>
            </a:r>
            <a:r>
              <a:rPr lang="en-US" altLang="zh-CN" sz="1200" dirty="0" err="1">
                <a:solidFill>
                  <a:prstClr val="black"/>
                </a:solidFill>
                <a:latin typeface="+mn-lt"/>
                <a:cs typeface="Arial" charset="0"/>
              </a:rPr>
              <a:t>pCRs</a:t>
            </a:r>
            <a:r>
              <a:rPr lang="en-US" altLang="zh-CN" sz="1200" dirty="0">
                <a:solidFill>
                  <a:prstClr val="black"/>
                </a:solidFill>
                <a:latin typeface="+mn-lt"/>
                <a:cs typeface="Arial" charset="0"/>
              </a:rPr>
              <a:t> regarding TR skeleton, concepts, and use case are approved:</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28.824 skeleton</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28.824 External exposure via BSS</a:t>
            </a:r>
          </a:p>
          <a:p>
            <a:pPr marL="285750" lvl="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28.824 Exposure of </a:t>
            </a:r>
            <a:r>
              <a:rPr lang="en-US" altLang="zh-CN" sz="1200" dirty="0" err="1">
                <a:latin typeface="+mn-lt"/>
              </a:rPr>
              <a:t>MnS</a:t>
            </a:r>
            <a:r>
              <a:rPr lang="en-US" altLang="zh-CN" sz="1200" dirty="0">
                <a:latin typeface="+mn-lt"/>
              </a:rPr>
              <a:t> for monitoring </a:t>
            </a:r>
            <a:r>
              <a:rPr lang="en-US" altLang="zh-CN" sz="1200" dirty="0" err="1">
                <a:latin typeface="+mn-lt"/>
              </a:rPr>
              <a:t>QoS</a:t>
            </a:r>
            <a:r>
              <a:rPr lang="en-US" altLang="zh-CN" sz="1200" dirty="0">
                <a:latin typeface="+mn-lt"/>
              </a:rPr>
              <a:t> of video application</a:t>
            </a:r>
          </a:p>
          <a:p>
            <a:pPr lvl="0" defTabSz="1219170" eaLnBrk="1" fontAlgn="auto" hangingPunct="1">
              <a:spcBef>
                <a:spcPts val="0"/>
              </a:spcBef>
              <a:spcAft>
                <a:spcPts val="0"/>
              </a:spcAft>
              <a:defRPr/>
            </a:pPr>
            <a:endParaRPr lang="en-US" altLang="zh-CN" sz="1200" dirty="0">
              <a:solidFill>
                <a:prstClr val="black"/>
              </a:solidFill>
              <a:latin typeface="+mn-lt"/>
              <a:cs typeface="Arial" charset="0"/>
            </a:endParaRPr>
          </a:p>
          <a:p>
            <a:pPr lvl="0" defTabSz="1219170" eaLnBrk="1" fontAlgn="auto" hangingPunct="1">
              <a:spcBef>
                <a:spcPts val="0"/>
              </a:spcBef>
              <a:spcAft>
                <a:spcPts val="0"/>
              </a:spcAft>
              <a:defRPr/>
            </a:pPr>
            <a:r>
              <a:rPr lang="en-US" altLang="zh-CN" sz="1200" dirty="0">
                <a:solidFill>
                  <a:prstClr val="black"/>
                </a:solidFill>
                <a:latin typeface="+mn-lt"/>
                <a:cs typeface="Arial" charset="0"/>
              </a:rPr>
              <a:t>Several </a:t>
            </a:r>
            <a:r>
              <a:rPr lang="en-US" altLang="zh-CN" sz="1200" dirty="0" err="1">
                <a:solidFill>
                  <a:prstClr val="black"/>
                </a:solidFill>
                <a:latin typeface="+mn-lt"/>
                <a:cs typeface="Arial" charset="0"/>
              </a:rPr>
              <a:t>pCRs</a:t>
            </a:r>
            <a:r>
              <a:rPr lang="en-US" altLang="zh-CN" sz="1200" dirty="0">
                <a:solidFill>
                  <a:prstClr val="black"/>
                </a:solidFill>
                <a:latin typeface="+mn-lt"/>
                <a:cs typeface="Arial" charset="0"/>
              </a:rPr>
              <a:t> regarding concepts, and use case are under email approval:</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28.824 Add Description of Concept and Roles to TR 28.824</a:t>
            </a:r>
          </a:p>
          <a:p>
            <a:pPr marL="285750" indent="-285750" defTabSz="1219170" eaLnBrk="1" fontAlgn="auto" hangingPunct="1">
              <a:spcBef>
                <a:spcPts val="0"/>
              </a:spcBef>
              <a:spcAft>
                <a:spcPts val="0"/>
              </a:spcAft>
              <a:buFont typeface="Wingdings" panose="05000000000000000000" pitchFamily="2" charset="2"/>
              <a:buChar char="Ø"/>
              <a:defRPr/>
            </a:pPr>
            <a:r>
              <a:rPr lang="en-US" altLang="zh-CN" sz="1200" dirty="0">
                <a:latin typeface="+mn-lt"/>
              </a:rPr>
              <a:t>28.824 Use case - network slice management capability exposure</a:t>
            </a:r>
          </a:p>
          <a:p>
            <a:pPr defTabSz="1219170" eaLnBrk="1" fontAlgn="auto" hangingPunct="1">
              <a:spcBef>
                <a:spcPts val="0"/>
              </a:spcBef>
              <a:spcAft>
                <a:spcPts val="0"/>
              </a:spcAft>
              <a:defRPr/>
            </a:pPr>
            <a:endParaRPr lang="en-US" sz="1200" dirty="0">
              <a:latin typeface="+mn-lt"/>
            </a:endParaRPr>
          </a:p>
        </p:txBody>
      </p:sp>
    </p:spTree>
    <p:extLst>
      <p:ext uri="{BB962C8B-B14F-4D97-AF65-F5344CB8AC3E}">
        <p14:creationId xmlns:p14="http://schemas.microsoft.com/office/powerpoint/2010/main" val="176236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7057" y="614905"/>
            <a:ext cx="9112251" cy="1143000"/>
          </a:xfrm>
        </p:spPr>
        <p:txBody>
          <a:bodyPr/>
          <a:lstStyle/>
          <a:p>
            <a:r>
              <a:rPr lang="sv-SE" dirty="0"/>
              <a:t>OAM TRs / TSs to be sent to SA#91e</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891066188"/>
              </p:ext>
            </p:extLst>
          </p:nvPr>
        </p:nvGraphicFramePr>
        <p:xfrm>
          <a:off x="316959" y="2161666"/>
          <a:ext cx="11776295" cy="1967867"/>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gridCol w="2932386">
                  <a:extLst>
                    <a:ext uri="{9D8B030D-6E8A-4147-A177-3AD203B41FA5}">
                      <a16:colId xmlns:a16="http://schemas.microsoft.com/office/drawing/2014/main" val="301634896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94844">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mn-ea"/>
                          <a:cs typeface="Calibri" panose="020F0502020204030204" pitchFamily="34" charset="0"/>
                        </a:rPr>
                        <a:t>SP-210468</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Calibri" panose="020F0502020204030204" pitchFamily="34" charset="0"/>
                          <a:ea typeface="+mn-ea"/>
                          <a:cs typeface="Calibri" panose="020F0502020204030204" pitchFamily="34" charset="0"/>
                        </a:rPr>
                        <a:t>TS 28.555 "Management and orchestration; Network policy management for 5G mobile networks; Stage 1"</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China Mobile Com. Corporation</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94844">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SP-210393</a:t>
                      </a:r>
                      <a:endParaRPr lang="en-US" sz="1400" kern="1200" dirty="0">
                        <a:solidFill>
                          <a:schemeClr val="tx1"/>
                        </a:solidFill>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Calibri" panose="020F0502020204030204" pitchFamily="34" charset="0"/>
                          <a:ea typeface="+mn-ea"/>
                          <a:cs typeface="Calibri" panose="020F0502020204030204" pitchFamily="34" charset="0"/>
                        </a:rPr>
                        <a:t>TR 28.813 "Study on new aspects of Energy Efficiency (EE) for 5G"</a:t>
                      </a:r>
                    </a:p>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mn-ea"/>
                          <a:cs typeface="Calibri" panose="020F0502020204030204" pitchFamily="34" charset="0"/>
                        </a:rPr>
                        <a:t> </a:t>
                      </a:r>
                      <a:endParaRPr lang="en-US" sz="1400" kern="1200" dirty="0">
                        <a:solidFill>
                          <a:schemeClr val="tx1"/>
                        </a:solidFill>
                        <a:effectLst/>
                        <a:latin typeface="Calibri" panose="020F0502020204030204" pitchFamily="34" charset="0"/>
                        <a:ea typeface="+mn-ea"/>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4844">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SP-210392</a:t>
                      </a:r>
                      <a:endParaRPr lang="en-US" sz="1400" kern="1200" dirty="0">
                        <a:solidFill>
                          <a:schemeClr val="tx1"/>
                        </a:solidFill>
                        <a:effectLst/>
                        <a:highlight>
                          <a:srgbClr val="FFFF00"/>
                        </a:highligh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Calibri" panose="020F0502020204030204" pitchFamily="34" charset="0"/>
                          <a:ea typeface="+mn-ea"/>
                          <a:cs typeface="Calibri" panose="020F0502020204030204" pitchFamily="34" charset="0"/>
                        </a:rPr>
                        <a:t>TR 28.814 "Study on enhancements of edge computing management"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Intel Corporation (UK) Ltd</a:t>
                      </a:r>
                      <a:endPar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5250" marR="0" lvl="0" indent="0" algn="l" defTabSz="1219170" rtl="0" eaLnBrk="1" fontAlgn="auto" latinLnBrk="0" hangingPunct="1">
                        <a:lnSpc>
                          <a:spcPct val="100000"/>
                        </a:lnSpc>
                        <a:spcBef>
                          <a:spcPts val="0"/>
                        </a:spcBef>
                        <a:spcAft>
                          <a:spcPts val="0"/>
                        </a:spcAft>
                        <a:buClrTx/>
                        <a:buSzTx/>
                        <a:buFontTx/>
                        <a:buNone/>
                        <a:tabLst/>
                        <a:defRPr/>
                      </a:pPr>
                      <a:r>
                        <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633716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123644631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or Revised WID / SIDs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29547392"/>
              </p:ext>
            </p:extLst>
          </p:nvPr>
        </p:nvGraphicFramePr>
        <p:xfrm>
          <a:off x="995680" y="1899704"/>
          <a:ext cx="10233974" cy="2067328"/>
        </p:xfrm>
        <a:graphic>
          <a:graphicData uri="http://schemas.openxmlformats.org/drawingml/2006/table">
            <a:tbl>
              <a:tblPr/>
              <a:tblGrid>
                <a:gridCol w="1320800">
                  <a:extLst>
                    <a:ext uri="{9D8B030D-6E8A-4147-A177-3AD203B41FA5}">
                      <a16:colId xmlns:a16="http://schemas.microsoft.com/office/drawing/2014/main" val="20000"/>
                    </a:ext>
                  </a:extLst>
                </a:gridCol>
                <a:gridCol w="7122160">
                  <a:extLst>
                    <a:ext uri="{9D8B030D-6E8A-4147-A177-3AD203B41FA5}">
                      <a16:colId xmlns:a16="http://schemas.microsoft.com/office/drawing/2014/main" val="20001"/>
                    </a:ext>
                  </a:extLst>
                </a:gridCol>
                <a:gridCol w="1791014">
                  <a:extLst>
                    <a:ext uri="{9D8B030D-6E8A-4147-A177-3AD203B41FA5}">
                      <a16:colId xmlns:a16="http://schemas.microsoft.com/office/drawing/2014/main" val="1853449902"/>
                    </a:ext>
                  </a:extLst>
                </a:gridCol>
              </a:tblGrid>
              <a:tr h="6071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229">
                <a:tc>
                  <a:txBody>
                    <a:bodyPr/>
                    <a:lstStyle/>
                    <a:p>
                      <a:pPr algn="l" fontAlgn="t"/>
                      <a:r>
                        <a:rPr lang="en-GB" sz="1600" kern="1200" dirty="0">
                          <a:solidFill>
                            <a:schemeClr val="tx1"/>
                          </a:solidFill>
                          <a:effectLst/>
                          <a:latin typeface="Calibri" panose="020F0502020204030204" pitchFamily="34" charset="0"/>
                          <a:ea typeface="DengXian" panose="02010600030101010101" pitchFamily="2" charset="-122"/>
                          <a:cs typeface="+mn-cs"/>
                        </a:rPr>
                        <a:t>SP-210389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Revised WID on N40 Interface Enhancements to Support GERAN and UTRAN</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China Mobile Com. Corporation</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10300568"/>
                  </a:ext>
                </a:extLst>
              </a:tr>
              <a:tr h="486229">
                <a:tc>
                  <a:txBody>
                    <a:bodyPr/>
                    <a:lstStyle/>
                    <a:p>
                      <a:pPr algn="l" fontAlgn="t"/>
                      <a:r>
                        <a:rPr lang="en-GB" sz="1600" kern="1200" dirty="0">
                          <a:solidFill>
                            <a:schemeClr val="tx1"/>
                          </a:solidFill>
                          <a:effectLst/>
                          <a:latin typeface="Calibri" panose="020F0502020204030204" pitchFamily="34" charset="0"/>
                          <a:ea typeface="DengXian" panose="02010600030101010101" pitchFamily="2" charset="-122"/>
                          <a:cs typeface="+mn-cs"/>
                        </a:rPr>
                        <a:t>SP-210390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New SID on </a:t>
                      </a:r>
                      <a:r>
                        <a:rPr lang="en-GB" sz="1600" kern="1200" dirty="0" err="1">
                          <a:solidFill>
                            <a:schemeClr val="tx1"/>
                          </a:solidFill>
                          <a:effectLst/>
                          <a:latin typeface="Calibri" panose="020F0502020204030204" pitchFamily="34" charset="0"/>
                          <a:ea typeface="DengXian" panose="02010600030101010101" pitchFamily="2" charset="-122"/>
                          <a:cs typeface="+mn-cs"/>
                        </a:rPr>
                        <a:t>Nchf</a:t>
                      </a:r>
                      <a:r>
                        <a:rPr lang="en-GB" sz="1600" kern="1200" dirty="0">
                          <a:solidFill>
                            <a:schemeClr val="tx1"/>
                          </a:solidFill>
                          <a:effectLst/>
                          <a:latin typeface="Calibri" panose="020F0502020204030204" pitchFamily="34" charset="0"/>
                          <a:ea typeface="DengXian" panose="02010600030101010101" pitchFamily="2" charset="-122"/>
                          <a:cs typeface="+mn-cs"/>
                        </a:rPr>
                        <a:t> charging services phase 2</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Ericsson LM</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36598845"/>
                  </a:ext>
                </a:extLst>
              </a:tr>
              <a:tr h="486229">
                <a:tc>
                  <a:txBody>
                    <a:bodyPr/>
                    <a:lstStyle/>
                    <a:p>
                      <a:pPr algn="l" fontAlgn="t"/>
                      <a:r>
                        <a:rPr lang="en-GB" sz="1600" kern="1200" dirty="0">
                          <a:solidFill>
                            <a:schemeClr val="tx1"/>
                          </a:solidFill>
                          <a:effectLst/>
                          <a:latin typeface="Calibri" panose="020F0502020204030204" pitchFamily="34" charset="0"/>
                          <a:ea typeface="DengXian" panose="02010600030101010101" pitchFamily="2" charset="-122"/>
                          <a:cs typeface="+mn-cs"/>
                        </a:rPr>
                        <a:t>SP-210391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en-US" sz="1600" kern="1200" dirty="0">
                          <a:solidFill>
                            <a:schemeClr val="tx1"/>
                          </a:solidFill>
                          <a:effectLst/>
                          <a:latin typeface="Calibri" panose="020F0502020204030204" pitchFamily="34" charset="0"/>
                          <a:ea typeface="DengXian" panose="02010600030101010101" pitchFamily="2" charset="-122"/>
                          <a:cs typeface="+mn-cs"/>
                        </a:rPr>
                        <a:t>New SID on 5G roaming charging architecture for wholesale and retail scenarios</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Ericsson LM</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53761955"/>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61697" y="1765738"/>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Maryse Gardella (Nokia) 			VC 	s</a:t>
            </a:r>
            <a:r>
              <a:rPr lang="en-GB" sz="2000" dirty="0">
                <a:ea typeface="宋体" pitchFamily="2" charset="-122"/>
                <a:cs typeface="Times New Roman" pitchFamily="18" charset="0"/>
              </a:rPr>
              <a:t>ince 0</a:t>
            </a:r>
            <a:r>
              <a:rPr lang="en-GB" altLang="zh-CN" sz="2000" dirty="0">
                <a:cs typeface="Times New Roman" pitchFamily="18" charset="0"/>
              </a:rPr>
              <a:t>8/2019</a:t>
            </a:r>
          </a:p>
          <a:p>
            <a:pPr>
              <a:lnSpc>
                <a:spcPct val="90000"/>
              </a:lnSpc>
              <a:buFontTx/>
              <a:buNone/>
            </a:pPr>
            <a:endParaRPr lang="en-GB" altLang="zh-CN" sz="2000" dirty="0">
              <a:solidFill>
                <a:srgbClr val="FF0000"/>
              </a:solidFill>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br>
              <a:rPr lang="en-GB" altLang="zh-CN" sz="2000" dirty="0">
                <a:cs typeface="Times New Roman" pitchFamily="18" charset="0"/>
              </a:rPr>
            </a:b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2026170" y="357344"/>
            <a:ext cx="6834188"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278490"/>
            <a:ext cx="9102725" cy="828207"/>
          </a:xfrm>
        </p:spPr>
        <p:txBody>
          <a:bodyPr/>
          <a:lstStyle/>
          <a:p>
            <a:r>
              <a:rPr lang="sv-SE" sz="3200" dirty="0"/>
              <a:t>Summary of </a:t>
            </a:r>
            <a:r>
              <a:rPr lang="sv-SE" sz="3200" dirty="0" err="1"/>
              <a:t>ongoing</a:t>
            </a:r>
            <a:r>
              <a:rPr lang="sv-SE" sz="3200" dirty="0"/>
              <a:t> CH </a:t>
            </a:r>
            <a:r>
              <a:rPr lang="sv-SE" sz="3200" dirty="0" err="1"/>
              <a:t>WIs</a:t>
            </a:r>
            <a:r>
              <a:rPr lang="sv-SE" sz="3200" dirty="0"/>
              <a:t>/SIs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05857300"/>
              </p:ext>
            </p:extLst>
          </p:nvPr>
        </p:nvGraphicFramePr>
        <p:xfrm>
          <a:off x="664655" y="1185063"/>
          <a:ext cx="10397446" cy="5075267"/>
        </p:xfrm>
        <a:graphic>
          <a:graphicData uri="http://schemas.openxmlformats.org/drawingml/2006/table">
            <a:tbl>
              <a:tblPr firstRow="1" bandRow="1">
                <a:tableStyleId>{5C22544A-7EE6-4342-B048-85BDC9FD1C3A}</a:tableStyleId>
              </a:tblPr>
              <a:tblGrid>
                <a:gridCol w="1722844">
                  <a:extLst>
                    <a:ext uri="{9D8B030D-6E8A-4147-A177-3AD203B41FA5}">
                      <a16:colId xmlns:a16="http://schemas.microsoft.com/office/drawing/2014/main" val="23408469"/>
                    </a:ext>
                  </a:extLst>
                </a:gridCol>
                <a:gridCol w="5729085">
                  <a:extLst>
                    <a:ext uri="{9D8B030D-6E8A-4147-A177-3AD203B41FA5}">
                      <a16:colId xmlns:a16="http://schemas.microsoft.com/office/drawing/2014/main" val="1386727148"/>
                    </a:ext>
                  </a:extLst>
                </a:gridCol>
                <a:gridCol w="1178567">
                  <a:extLst>
                    <a:ext uri="{9D8B030D-6E8A-4147-A177-3AD203B41FA5}">
                      <a16:colId xmlns:a16="http://schemas.microsoft.com/office/drawing/2014/main" val="4240727412"/>
                    </a:ext>
                  </a:extLst>
                </a:gridCol>
                <a:gridCol w="1766950">
                  <a:extLst>
                    <a:ext uri="{9D8B030D-6E8A-4147-A177-3AD203B41FA5}">
                      <a16:colId xmlns:a16="http://schemas.microsoft.com/office/drawing/2014/main" val="1675550634"/>
                    </a:ext>
                  </a:extLst>
                </a:gridCol>
              </a:tblGrid>
              <a:tr h="932274">
                <a:tc>
                  <a:txBody>
                    <a:bodyPr/>
                    <a:lstStyle/>
                    <a:p>
                      <a:pPr algn="ctr">
                        <a:spcAft>
                          <a:spcPts val="0"/>
                        </a:spcAft>
                      </a:pPr>
                      <a:r>
                        <a:rPr lang="en-GB" sz="1600" b="1" kern="1200" dirty="0">
                          <a:solidFill>
                            <a:schemeClr val="lt1"/>
                          </a:solidFill>
                          <a:latin typeface="+mn-lt"/>
                          <a:ea typeface="+mn-ea"/>
                          <a:cs typeface="+mn-cs"/>
                        </a:rPr>
                        <a:t>WI code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600" b="1" kern="1200" dirty="0">
                          <a:solidFill>
                            <a:schemeClr val="lt1"/>
                          </a:solidFill>
                          <a:latin typeface="+mn-lt"/>
                          <a:ea typeface="+mn-ea"/>
                          <a:cs typeface="+mn-cs"/>
                        </a:rPr>
                        <a:t>WI Title</a:t>
                      </a:r>
                      <a:endParaRPr lang="sv-SE" sz="16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600" dirty="0" err="1"/>
                        <a:t>Completion</a:t>
                      </a:r>
                      <a:r>
                        <a:rPr lang="sv-SE" sz="1600" dirty="0"/>
                        <a:t> rate</a:t>
                      </a:r>
                    </a:p>
                  </a:txBody>
                  <a:tcPr anchor="ctr">
                    <a:solidFill>
                      <a:srgbClr val="C1E442"/>
                    </a:solidFill>
                  </a:tcPr>
                </a:tc>
                <a:tc>
                  <a:txBody>
                    <a:bodyPr/>
                    <a:lstStyle/>
                    <a:p>
                      <a:pPr algn="ctr"/>
                      <a:r>
                        <a:rPr lang="sv-SE" sz="1600" dirty="0"/>
                        <a:t>Target date</a:t>
                      </a:r>
                    </a:p>
                  </a:txBody>
                  <a:tcPr anchor="ctr">
                    <a:solidFill>
                      <a:srgbClr val="C1E442"/>
                    </a:solidFill>
                  </a:tcPr>
                </a:tc>
                <a:extLst>
                  <a:ext uri="{0D108BD9-81ED-4DB2-BD59-A6C34878D82A}">
                    <a16:rowId xmlns:a16="http://schemas.microsoft.com/office/drawing/2014/main" val="2515750895"/>
                  </a:ext>
                </a:extLst>
              </a:tr>
              <a:tr h="543670">
                <a:tc>
                  <a:txBody>
                    <a:bodyPr/>
                    <a:lstStyle/>
                    <a:p>
                      <a:pPr algn="ctr">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5GSIMSCH</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IMS Charging in 5G System Architecture</a:t>
                      </a:r>
                      <a:endParaRPr lang="sv-SE"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Bef>
                          <a:spcPts val="1200"/>
                        </a:spcBef>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60% -&gt; 75%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1" kern="1200" dirty="0">
                          <a:solidFill>
                            <a:schemeClr val="tx1"/>
                          </a:solidFill>
                          <a:effectLst/>
                          <a:latin typeface="Arial" panose="020B0604020202020204" pitchFamily="34" charset="0"/>
                          <a:ea typeface="+mn-ea"/>
                          <a:cs typeface="Arial" panose="020B0604020202020204" pitchFamily="34" charset="0"/>
                        </a:rPr>
                        <a:t>SA#93 (09/2021)  </a:t>
                      </a:r>
                    </a:p>
                  </a:txBody>
                  <a:tcPr marL="68580" marR="68580" marT="0" marB="0" anchor="ctr">
                    <a:solidFill>
                      <a:srgbClr val="FFFFCC"/>
                    </a:solidFill>
                  </a:tcPr>
                </a:tc>
                <a:extLst>
                  <a:ext uri="{0D108BD9-81ED-4DB2-BD59-A6C34878D82A}">
                    <a16:rowId xmlns:a16="http://schemas.microsoft.com/office/drawing/2014/main" val="2136051932"/>
                  </a:ext>
                </a:extLst>
              </a:tr>
              <a:tr h="533102">
                <a:tc>
                  <a:txBody>
                    <a:bodyPr/>
                    <a:lstStyle/>
                    <a:p>
                      <a:pPr marL="0" algn="ctr" defTabSz="1219170" rtl="0" eaLnBrk="1" latinLnBrk="0" hangingPunct="1">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5G_URLLC</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Charging enhancement for URLLC</a:t>
                      </a:r>
                      <a:endParaRPr lang="en-US"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30</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-&gt;  60%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1" kern="1200" dirty="0">
                          <a:solidFill>
                            <a:schemeClr val="tx1"/>
                          </a:solidFill>
                          <a:effectLst/>
                          <a:latin typeface="Arial" panose="020B0604020202020204" pitchFamily="34" charset="0"/>
                          <a:ea typeface="+mn-ea"/>
                          <a:cs typeface="Arial" panose="020B0604020202020204" pitchFamily="34" charset="0"/>
                        </a:rPr>
                        <a:t>SA#93 (09/2021)  </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714903681"/>
                  </a:ext>
                </a:extLst>
              </a:tr>
              <a:tr h="430068">
                <a:tc>
                  <a:txBody>
                    <a:bodyPr/>
                    <a:lstStyle/>
                    <a:p>
                      <a:pPr marL="0" algn="ctr" defTabSz="1219170" rtl="0" eaLnBrk="1" latinLnBrk="0" hangingPunct="1">
                        <a:spcAft>
                          <a:spcPts val="0"/>
                        </a:spcAft>
                      </a:pPr>
                      <a:r>
                        <a:rPr lang="en-GB" sz="1400" b="0" kern="1200" dirty="0">
                          <a:solidFill>
                            <a:schemeClr val="tx1"/>
                          </a:solidFill>
                          <a:effectLst/>
                          <a:latin typeface="Arial" panose="020B0604020202020204" pitchFamily="34" charset="0"/>
                          <a:ea typeface="+mn-ea"/>
                          <a:cs typeface="Arial" panose="020B0604020202020204" pitchFamily="34" charset="0"/>
                        </a:rPr>
                        <a:t>TEI17_NIESGU </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GB" sz="1400" b="0" kern="1200" dirty="0">
                          <a:solidFill>
                            <a:schemeClr val="tx1"/>
                          </a:solidFill>
                          <a:effectLst/>
                          <a:latin typeface="Arial" panose="020B0604020202020204" pitchFamily="34" charset="0"/>
                          <a:ea typeface="+mn-ea"/>
                          <a:cs typeface="Arial" panose="020B0604020202020204" pitchFamily="34" charset="0"/>
                        </a:rPr>
                        <a:t>N40 Interface Enhancements to Support GERAN and UTRAN</a:t>
                      </a:r>
                      <a:endParaRPr lang="en-US" sz="14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10</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-&gt;  50%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400" b="0" kern="1200" noProof="0" dirty="0">
                          <a:solidFill>
                            <a:schemeClr val="tx1"/>
                          </a:solidFill>
                          <a:effectLst/>
                          <a:latin typeface="Arial" panose="020B0604020202020204" pitchFamily="34" charset="0"/>
                          <a:ea typeface="+mn-ea"/>
                          <a:cs typeface="Arial" panose="020B0604020202020204" pitchFamily="34" charset="0"/>
                        </a:rPr>
                        <a:t>SA#93  (09/2021)</a:t>
                      </a: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3296424987"/>
                  </a:ext>
                </a:extLst>
              </a:tr>
              <a:tr h="573614">
                <a:tc>
                  <a:txBody>
                    <a:bodyPr/>
                    <a:lstStyle/>
                    <a:p>
                      <a:pPr marL="0" algn="ctr" defTabSz="1219170" rtl="0" eaLnBrk="1" latinLnBrk="0" hangingPunct="1">
                        <a:spcAft>
                          <a:spcPts val="0"/>
                        </a:spcAft>
                      </a:pPr>
                      <a:r>
                        <a:rPr lang="sv-SE" sz="1400" b="0" kern="1200" dirty="0">
                          <a:solidFill>
                            <a:schemeClr val="tx1"/>
                          </a:solidFill>
                          <a:effectLst/>
                          <a:latin typeface="Arial" panose="020B0604020202020204" pitchFamily="34" charset="0"/>
                          <a:ea typeface="+mn-ea"/>
                          <a:cs typeface="Arial" panose="020B0604020202020204" pitchFamily="34" charset="0"/>
                        </a:rPr>
                        <a:t>FS_EDGE_CH</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aspects of Edge Computing </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60</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-&gt;  80%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1" kern="1200" noProof="0" dirty="0">
                          <a:solidFill>
                            <a:schemeClr val="tx1"/>
                          </a:solidFill>
                          <a:effectLst/>
                          <a:latin typeface="Arial" panose="020B0604020202020204" pitchFamily="34" charset="0"/>
                          <a:ea typeface="+mn-ea"/>
                          <a:cs typeface="Arial" panose="020B0604020202020204" pitchFamily="34" charset="0"/>
                        </a:rPr>
                        <a:t>SA#93 (09/2021)</a:t>
                      </a:r>
                    </a:p>
                  </a:txBody>
                  <a:tcPr marL="68580" marR="68580" marT="0" marB="0" anchor="ctr">
                    <a:solidFill>
                      <a:srgbClr val="FFFFCC"/>
                    </a:solidFill>
                  </a:tcPr>
                </a:tc>
                <a:extLst>
                  <a:ext uri="{0D108BD9-81ED-4DB2-BD59-A6C34878D82A}">
                    <a16:rowId xmlns:a16="http://schemas.microsoft.com/office/drawing/2014/main" val="1278229340"/>
                  </a:ext>
                </a:extLst>
              </a:tr>
              <a:tr h="280976">
                <a:tc>
                  <a:txBody>
                    <a:bodyPr/>
                    <a:lstStyle/>
                    <a:p>
                      <a:pPr marL="0" algn="ctr" defTabSz="1219170" rtl="0" eaLnBrk="1" latinLnBrk="0" hangingPunct="1">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FS_5G_CIoT_CH</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algn="ctr">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  Study on charging aspects of 5GS </a:t>
                      </a:r>
                      <a:r>
                        <a:rPr lang="en-US" sz="1400" b="0" kern="1200" dirty="0" err="1">
                          <a:solidFill>
                            <a:schemeClr val="tx1"/>
                          </a:solidFill>
                          <a:effectLst/>
                          <a:latin typeface="Arial" panose="020B0604020202020204" pitchFamily="34" charset="0"/>
                          <a:ea typeface="+mn-ea"/>
                          <a:cs typeface="Arial" panose="020B0604020202020204" pitchFamily="34" charset="0"/>
                        </a:rPr>
                        <a:t>CIoT</a:t>
                      </a:r>
                      <a:endParaRPr lang="en-US" sz="1400" b="0" kern="1200" dirty="0">
                        <a:solidFill>
                          <a:schemeClr val="tx1"/>
                        </a:solidFill>
                        <a:effectLst/>
                        <a:latin typeface="Arial" panose="020B0604020202020204" pitchFamily="34" charset="0"/>
                        <a:ea typeface="+mn-ea"/>
                        <a:cs typeface="Arial" panose="020B0604020202020204" pitchFamily="34" charset="0"/>
                      </a:endParaRPr>
                    </a:p>
                    <a:p>
                      <a:pPr algn="ctr">
                        <a:spcAft>
                          <a:spcPts val="0"/>
                        </a:spcAft>
                      </a:pP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30</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-&gt;  55%</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400" b="0" kern="1200" noProof="0" dirty="0">
                          <a:solidFill>
                            <a:schemeClr val="tx1"/>
                          </a:solidFill>
                          <a:effectLst/>
                          <a:latin typeface="Arial" panose="020B0604020202020204" pitchFamily="34" charset="0"/>
                          <a:ea typeface="+mn-ea"/>
                          <a:cs typeface="Arial" panose="020B0604020202020204" pitchFamily="34" charset="0"/>
                        </a:rPr>
                        <a:t>SA#93  (09/2021)</a:t>
                      </a: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006521851"/>
                  </a:ext>
                </a:extLst>
              </a:tr>
              <a:tr h="538923">
                <a:tc>
                  <a:txBody>
                    <a:bodyPr/>
                    <a:lstStyle/>
                    <a:p>
                      <a:pPr marL="0" algn="ctr" defTabSz="1219170" rtl="0" eaLnBrk="1" latinLnBrk="0" hangingPunct="1">
                        <a:spcAft>
                          <a:spcPts val="0"/>
                        </a:spcAft>
                      </a:pPr>
                      <a:r>
                        <a:rPr lang="en-US" sz="1400" b="0" kern="1200" dirty="0">
                          <a:solidFill>
                            <a:schemeClr val="tx1"/>
                          </a:solidFill>
                          <a:effectLst/>
                          <a:latin typeface="Arial" panose="020B0604020202020204" pitchFamily="34" charset="0"/>
                          <a:ea typeface="+mn-ea"/>
                          <a:cs typeface="Arial" panose="020B0604020202020204" pitchFamily="34" charset="0"/>
                        </a:rPr>
                        <a:t>FS_5G_Prose_CH</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algn="ctr" defTabSz="1219170" rtl="0" eaLnBrk="1" latinLnBrk="0" hangingPunct="1">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    Study on charging aspects of Proximity-based Services in 5GC</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40</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-&gt;  60%</a:t>
                      </a: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1" kern="1200" noProof="0" dirty="0">
                          <a:solidFill>
                            <a:schemeClr val="tx1"/>
                          </a:solidFill>
                          <a:effectLst/>
                          <a:latin typeface="Arial" panose="020B0604020202020204" pitchFamily="34" charset="0"/>
                          <a:ea typeface="+mn-ea"/>
                          <a:cs typeface="Arial" panose="020B0604020202020204" pitchFamily="34" charset="0"/>
                        </a:rPr>
                        <a:t>SA#93 (09/2021)</a:t>
                      </a:r>
                    </a:p>
                  </a:txBody>
                  <a:tcPr marL="68580" marR="68580" marT="0" marB="0" anchor="ctr">
                    <a:solidFill>
                      <a:srgbClr val="FFFFCC"/>
                    </a:solidFill>
                  </a:tcPr>
                </a:tc>
                <a:extLst>
                  <a:ext uri="{0D108BD9-81ED-4DB2-BD59-A6C34878D82A}">
                    <a16:rowId xmlns:a16="http://schemas.microsoft.com/office/drawing/2014/main" val="2399364704"/>
                  </a:ext>
                </a:extLst>
              </a:tr>
              <a:tr h="538923">
                <a:tc>
                  <a:txBody>
                    <a:bodyPr/>
                    <a:lstStyle/>
                    <a:p>
                      <a:pPr marL="0" algn="ctr" defTabSz="1219170" rtl="0" eaLnBrk="1" latinLnBrk="0" hangingPunct="1">
                        <a:spcAft>
                          <a:spcPts val="0"/>
                        </a:spcAft>
                      </a:pPr>
                      <a:r>
                        <a:rPr lang="fr-FR" sz="1400" b="0" kern="1200" dirty="0">
                          <a:solidFill>
                            <a:schemeClr val="tx1"/>
                          </a:solidFill>
                          <a:effectLst/>
                          <a:latin typeface="Arial" panose="020B0604020202020204" pitchFamily="34" charset="0"/>
                          <a:ea typeface="+mn-ea"/>
                          <a:cs typeface="Arial" panose="020B0604020202020204" pitchFamily="34" charset="0"/>
                        </a:rPr>
                        <a:t>FS_5GLAN_CH</a:t>
                      </a:r>
                    </a:p>
                  </a:txBody>
                  <a:tcPr marL="9525" marR="9525" marT="9525" marB="9525">
                    <a:solidFill>
                      <a:srgbClr val="FFFFCC"/>
                    </a:solidFill>
                  </a:tcPr>
                </a:tc>
                <a:tc>
                  <a:txBody>
                    <a:bodyPr/>
                    <a:lstStyle/>
                    <a:p>
                      <a:pPr marL="0" algn="ctr" defTabSz="1219170" rtl="0" eaLnBrk="1" latinLnBrk="0" hangingPunct="1">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 of 5G LAN-type Services </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10% -&gt; 40%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400" b="1" kern="1200" noProof="0" dirty="0">
                          <a:solidFill>
                            <a:schemeClr val="tx1"/>
                          </a:solidFill>
                          <a:effectLst/>
                          <a:latin typeface="Arial" panose="020B0604020202020204" pitchFamily="34" charset="0"/>
                          <a:ea typeface="+mn-ea"/>
                          <a:cs typeface="Arial" panose="020B0604020202020204" pitchFamily="34" charset="0"/>
                        </a:rPr>
                        <a:t>SA#93 (09/2021)</a:t>
                      </a:r>
                    </a:p>
                  </a:txBody>
                  <a:tcPr marL="68580" marR="68580" marT="0" marB="0" anchor="ctr">
                    <a:solidFill>
                      <a:srgbClr val="FFFFCC"/>
                    </a:solidFill>
                  </a:tcPr>
                </a:tc>
                <a:extLst>
                  <a:ext uri="{0D108BD9-81ED-4DB2-BD59-A6C34878D82A}">
                    <a16:rowId xmlns:a16="http://schemas.microsoft.com/office/drawing/2014/main" val="2233766177"/>
                  </a:ext>
                </a:extLst>
              </a:tr>
              <a:tr h="538923">
                <a:tc>
                  <a:txBody>
                    <a:bodyPr/>
                    <a:lstStyle/>
                    <a:p>
                      <a:pPr marL="0" algn="ctr" defTabSz="1219170" rtl="0" eaLnBrk="1" latinLnBrk="0" hangingPunct="1">
                        <a:spcAft>
                          <a:spcPts val="0"/>
                        </a:spcAft>
                      </a:pPr>
                      <a:r>
                        <a:rPr lang="fr-FR" sz="1400" b="0" kern="1200" dirty="0">
                          <a:solidFill>
                            <a:schemeClr val="tx1"/>
                          </a:solidFill>
                          <a:effectLst/>
                          <a:latin typeface="Arial" panose="020B0604020202020204" pitchFamily="34" charset="0"/>
                          <a:ea typeface="+mn-ea"/>
                          <a:cs typeface="Arial" panose="020B0604020202020204" pitchFamily="34" charset="0"/>
                        </a:rPr>
                        <a:t>FS_NETSLICE_CH_Ph2</a:t>
                      </a:r>
                    </a:p>
                  </a:txBody>
                  <a:tcPr marL="9525" marR="9525" marT="9525" marB="9525">
                    <a:solidFill>
                      <a:srgbClr val="FFFFCC"/>
                    </a:solidFill>
                  </a:tcPr>
                </a:tc>
                <a:tc>
                  <a:txBody>
                    <a:bodyPr/>
                    <a:lstStyle/>
                    <a:p>
                      <a:pPr marL="0" algn="ctr" defTabSz="1219170" rtl="0" eaLnBrk="1" latinLnBrk="0" hangingPunct="1">
                        <a:spcAft>
                          <a:spcPts val="900"/>
                        </a:spcAft>
                      </a:pPr>
                      <a:r>
                        <a:rPr lang="en-US" sz="1400" b="0" kern="1200" dirty="0">
                          <a:solidFill>
                            <a:schemeClr val="tx1"/>
                          </a:solidFill>
                          <a:effectLst/>
                          <a:latin typeface="Arial" panose="020B0604020202020204" pitchFamily="34" charset="0"/>
                          <a:ea typeface="+mn-ea"/>
                          <a:cs typeface="Arial" panose="020B0604020202020204" pitchFamily="34" charset="0"/>
                        </a:rPr>
                        <a:t>Study on charging aspects for enhancements of Network Slicing Phase 2</a:t>
                      </a:r>
                      <a:endParaRPr lang="fr-FR" sz="1400" b="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15% -&gt; 30%</a:t>
                      </a:r>
                    </a:p>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sv-S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nb-NO" altLang="zh-CN" sz="1400" b="0" kern="1200" noProof="0" dirty="0">
                          <a:solidFill>
                            <a:schemeClr val="tx1"/>
                          </a:solidFill>
                          <a:effectLst/>
                          <a:latin typeface="Arial" panose="020B0604020202020204" pitchFamily="34" charset="0"/>
                          <a:ea typeface="+mn-ea"/>
                          <a:cs typeface="Arial" panose="020B0604020202020204" pitchFamily="34" charset="0"/>
                        </a:rPr>
                        <a:t>SA#93  (09/2021)</a:t>
                      </a: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p>
                      <a:pPr marL="0" marR="0" lvl="0" indent="0" algn="ctr" defTabSz="1219170" rtl="0" eaLnBrk="1" fontAlgn="auto" latinLnBrk="0" hangingPunct="1">
                        <a:lnSpc>
                          <a:spcPct val="100000"/>
                        </a:lnSpc>
                        <a:spcBef>
                          <a:spcPts val="0"/>
                        </a:spcBef>
                        <a:spcAft>
                          <a:spcPts val="0"/>
                        </a:spcAft>
                        <a:buClrTx/>
                        <a:buSzTx/>
                        <a:buFontTx/>
                        <a:buNone/>
                        <a:tabLst/>
                        <a:defRPr/>
                      </a:pPr>
                      <a:endParaRPr lang="en-GB" altLang="zh-CN" sz="1400" b="0"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extLst>
                  <a:ext uri="{0D108BD9-81ED-4DB2-BD59-A6C34878D82A}">
                    <a16:rowId xmlns:a16="http://schemas.microsoft.com/office/drawing/2014/main" val="1443082543"/>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94886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5GSIMSCH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IMS Charging in 5G System Architecture</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60%-&gt; 75%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32.260, TS 32.275, TS 32.281,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32.290, TS 32.291, TS 32.298, TS 32.297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SP-190367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SA#93 (09/2021)</a:t>
                      </a:r>
                      <a:r>
                        <a:rPr lang="en-GB" altLang="zh-CN" sz="1100" b="1" kern="1200" dirty="0">
                          <a:solidFill>
                            <a:schemeClr val="dk1"/>
                          </a:solidFill>
                          <a:effectLst/>
                          <a:latin typeface="Arial" panose="020B0604020202020204" pitchFamily="34" charset="0"/>
                          <a:ea typeface="+mn-ea"/>
                          <a:cs typeface="+mn-cs"/>
                        </a:rPr>
                        <a:t> </a:t>
                      </a:r>
                      <a:endParaRPr lang="sv-SE" altLang="zh-CN" sz="1100" b="1"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Ericsson</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5GSIMSCH</a:t>
            </a:r>
          </a:p>
        </p:txBody>
      </p:sp>
      <p:sp>
        <p:nvSpPr>
          <p:cNvPr id="9" name="矩形 8"/>
          <p:cNvSpPr/>
          <p:nvPr/>
        </p:nvSpPr>
        <p:spPr>
          <a:xfrm>
            <a:off x="350152" y="3964981"/>
            <a:ext cx="11721983" cy="2031325"/>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TS 32.260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CHF CDRs handling in IMS offline charging using </a:t>
            </a:r>
            <a:r>
              <a:rPr lang="en-US" sz="1400" dirty="0" err="1">
                <a:latin typeface="Calibri" pitchFamily="34" charset="0"/>
                <a:ea typeface="宋体" pitchFamily="2" charset="-122"/>
                <a:cs typeface="Arial" charset="0"/>
              </a:rPr>
              <a:t>Nchf</a:t>
            </a:r>
            <a:r>
              <a:rPr lang="en-US" sz="1400" dirty="0">
                <a:latin typeface="Calibri" pitchFamily="34" charset="0"/>
                <a:ea typeface="宋体" pitchFamily="2" charset="-122"/>
                <a:cs typeface="Arial" charset="0"/>
              </a:rPr>
              <a:t>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Use of  NRF for CHF selection</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Introduction of N45 Reference Point for IMS in converged charging architecture </a:t>
            </a:r>
          </a:p>
          <a:p>
            <a:pPr marL="285750" indent="-285750" defTabSz="1219170" eaLnBrk="1" fontAlgn="auto" hangingPunct="1">
              <a:spcBef>
                <a:spcPts val="0"/>
              </a:spcBef>
              <a:spcAft>
                <a:spcPts val="0"/>
              </a:spcAft>
              <a:buFont typeface="Wingdings" panose="05000000000000000000" pitchFamily="2" charset="2"/>
              <a:buChar char="Ø"/>
              <a:defRPr/>
            </a:pPr>
            <a:r>
              <a:rPr lang="fr-FR" sz="1400" dirty="0">
                <a:latin typeface="Calibri" pitchFamily="34" charset="0"/>
                <a:ea typeface="宋体" pitchFamily="2" charset="-122"/>
                <a:cs typeface="Arial" charset="0"/>
              </a:rPr>
              <a:t>CR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TS 32.290 to </a:t>
            </a:r>
            <a:r>
              <a:rPr lang="fr-FR" sz="1400" dirty="0" err="1">
                <a:latin typeface="Calibri" pitchFamily="34" charset="0"/>
                <a:ea typeface="宋体" pitchFamily="2" charset="-122"/>
                <a:cs typeface="Arial" charset="0"/>
              </a:rPr>
              <a:t>introduce</a:t>
            </a:r>
            <a:r>
              <a:rPr lang="fr-FR" sz="1400" dirty="0">
                <a:latin typeface="Calibri" pitchFamily="34" charset="0"/>
                <a:ea typeface="宋体" pitchFamily="2" charset="-122"/>
                <a:cs typeface="Arial" charset="0"/>
              </a:rPr>
              <a:t> IMS-Node as new </a:t>
            </a:r>
            <a:r>
              <a:rPr lang="fr-FR" sz="1400" dirty="0" err="1">
                <a:latin typeface="Calibri" pitchFamily="34" charset="0"/>
                <a:ea typeface="宋体" pitchFamily="2" charset="-122"/>
                <a:cs typeface="Arial" charset="0"/>
              </a:rPr>
              <a:t>potential</a:t>
            </a:r>
            <a:r>
              <a:rPr lang="fr-FR" sz="1400" dirty="0">
                <a:latin typeface="Calibri" pitchFamily="34" charset="0"/>
                <a:ea typeface="宋体" pitchFamily="2" charset="-122"/>
                <a:cs typeface="Arial" charset="0"/>
              </a:rPr>
              <a:t> consumer </a:t>
            </a:r>
            <a:r>
              <a:rPr lang="fr-FR" sz="1400" dirty="0" err="1">
                <a:latin typeface="Calibri" pitchFamily="34" charset="0"/>
                <a:ea typeface="宋体" pitchFamily="2" charset="-122"/>
                <a:cs typeface="Arial" charset="0"/>
              </a:rPr>
              <a:t>Nchf_OfflineOnlyCharging</a:t>
            </a:r>
            <a:r>
              <a:rPr lang="fr-FR" sz="1400" dirty="0">
                <a:latin typeface="Calibri" pitchFamily="34" charset="0"/>
                <a:ea typeface="宋体" pitchFamily="2" charset="-122"/>
                <a:cs typeface="Arial" charset="0"/>
              </a:rPr>
              <a:t> service  </a:t>
            </a:r>
          </a:p>
          <a:p>
            <a:pPr marL="28575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TS 32.275 (</a:t>
            </a:r>
            <a:r>
              <a:rPr lang="fr-FR" sz="1400" dirty="0" err="1">
                <a:latin typeface="Calibri" pitchFamily="34" charset="0"/>
                <a:ea typeface="宋体" pitchFamily="2" charset="-122"/>
                <a:cs typeface="Arial" charset="0"/>
              </a:rPr>
              <a:t>MMTel</a:t>
            </a:r>
            <a:r>
              <a:rPr lang="fr-FR" sz="1400" dirty="0">
                <a:latin typeface="Calibri" pitchFamily="34" charset="0"/>
                <a:ea typeface="宋体" pitchFamily="2" charset="-122"/>
                <a:cs typeface="Arial" charset="0"/>
              </a:rPr>
              <a:t>) for introduction of: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CHF CDRs handling in IMS offline charging using </a:t>
            </a:r>
            <a:r>
              <a:rPr lang="en-US" sz="1400" dirty="0" err="1">
                <a:latin typeface="Calibri" pitchFamily="34" charset="0"/>
                <a:ea typeface="宋体" pitchFamily="2" charset="-122"/>
                <a:cs typeface="Arial" charset="0"/>
              </a:rPr>
              <a:t>Nchf</a:t>
            </a:r>
            <a:r>
              <a:rPr lang="en-US" sz="1400" dirty="0">
                <a:latin typeface="Calibri" pitchFamily="34" charset="0"/>
                <a:ea typeface="宋体" pitchFamily="2" charset="-122"/>
                <a:cs typeface="Arial" charset="0"/>
              </a:rPr>
              <a:t>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MMTel Supp services converged charging flows referencing to Diameter-based charging ones with differences </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Full charging data description for MMTel converged charging</a:t>
            </a:r>
          </a:p>
        </p:txBody>
      </p:sp>
      <p:sp>
        <p:nvSpPr>
          <p:cNvPr id="10" name="文本框 9"/>
          <p:cNvSpPr txBox="1"/>
          <p:nvPr/>
        </p:nvSpPr>
        <p:spPr>
          <a:xfrm>
            <a:off x="350152" y="361433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8688736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5G_URLLC</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GB" sz="1100" b="0" kern="1200" dirty="0">
                          <a:solidFill>
                            <a:schemeClr val="tx1"/>
                          </a:solidFill>
                          <a:effectLst/>
                          <a:latin typeface="Arial" panose="020B0604020202020204" pitchFamily="34" charset="0"/>
                          <a:ea typeface="+mn-ea"/>
                          <a:cs typeface="Arial" panose="020B0604020202020204" pitchFamily="34" charset="0"/>
                        </a:rPr>
                        <a:t>Charging enhancement for URLLC</a:t>
                      </a:r>
                      <a:endParaRPr lang="en-US"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30%-&gt;   60%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100" b="1" i="0" u="sng" strike="noStrike" kern="1200" cap="none" spc="0" normalizeH="0" baseline="0" noProof="0" dirty="0">
                          <a:ln>
                            <a:noFill/>
                          </a:ln>
                          <a:solidFill>
                            <a:srgbClr val="0000FF"/>
                          </a:solidFill>
                          <a:effectLst/>
                          <a:uLnTx/>
                          <a:uFillTx/>
                          <a:latin typeface="Arial" panose="020B0604020202020204" pitchFamily="34" charset="0"/>
                          <a:ea typeface="Nokia Pure Text Light" panose="020B0403020202020204" pitchFamily="34" charset="0"/>
                          <a:cs typeface="+mn-cs"/>
                          <a:hlinkClick r:id="rId2">
                            <a:extLst>
                              <a:ext uri="{A12FA001-AC4F-418D-AE19-62706E023703}">
                                <ahyp:hlinkClr xmlns:ahyp="http://schemas.microsoft.com/office/drawing/2018/hyperlinkcolor" val="tx"/>
                              </a:ext>
                            </a:extLst>
                          </a:hlinkClick>
                        </a:rPr>
                        <a:t>SP-200769</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SA#93 (09/2021)</a:t>
                      </a:r>
                      <a:r>
                        <a:rPr lang="en-GB" altLang="zh-CN" sz="1100" b="1" kern="1200" dirty="0">
                          <a:solidFill>
                            <a:schemeClr val="dk1"/>
                          </a:solidFill>
                          <a:effectLst/>
                          <a:latin typeface="Arial" panose="020B0604020202020204" pitchFamily="34" charset="0"/>
                          <a:ea typeface="+mn-ea"/>
                          <a:cs typeface="+mn-cs"/>
                        </a:rPr>
                        <a:t> </a:t>
                      </a:r>
                      <a:endParaRPr lang="sv-SE" altLang="zh-CN" sz="1100" b="1"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5G_URLLC</a:t>
            </a:r>
          </a:p>
        </p:txBody>
      </p:sp>
      <p:sp>
        <p:nvSpPr>
          <p:cNvPr id="10" name="文本框 9"/>
          <p:cNvSpPr txBox="1"/>
          <p:nvPr/>
        </p:nvSpPr>
        <p:spPr>
          <a:xfrm>
            <a:off x="380975" y="357196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6F1189A6-539C-4702-8B28-3981E6DDC8BE}"/>
              </a:ext>
            </a:extLst>
          </p:cNvPr>
          <p:cNvSpPr/>
          <p:nvPr/>
        </p:nvSpPr>
        <p:spPr>
          <a:xfrm>
            <a:off x="287765" y="3963850"/>
            <a:ext cx="11269350" cy="1600438"/>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TS 32.255 for introduction of:</a:t>
            </a:r>
          </a:p>
          <a:p>
            <a:pPr marL="893763" lvl="1" indent="-285750" defTabSz="1219170" eaLnBrk="1" fontAlgn="auto" hangingPunct="1">
              <a:spcBef>
                <a:spcPts val="0"/>
              </a:spcBef>
              <a:spcAft>
                <a:spcPts val="0"/>
              </a:spcAft>
              <a:buFont typeface="Arial" panose="020B0604020202020204" pitchFamily="34" charset="0"/>
              <a:buChar char="•"/>
              <a:defRPr/>
            </a:pPr>
            <a:r>
              <a:rPr lang="en-US" sz="1400" dirty="0">
                <a:latin typeface="Calibri" pitchFamily="34" charset="0"/>
                <a:ea typeface="宋体" pitchFamily="2" charset="-122"/>
                <a:cs typeface="Arial" charset="0"/>
              </a:rPr>
              <a:t>Flows for PDU session Establishment/Modification/Release for Redundant transmission on N3/N9 interfaces and Redundant transmission at transport layer with "redundant transmission information"</a:t>
            </a:r>
          </a:p>
          <a:p>
            <a:pPr marL="893763"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CHF quota </a:t>
            </a:r>
            <a:r>
              <a:rPr lang="fr-FR" sz="1400" dirty="0" err="1">
                <a:latin typeface="Calibri" pitchFamily="34" charset="0"/>
                <a:ea typeface="宋体" pitchFamily="2" charset="-122"/>
                <a:cs typeface="Arial" charset="0"/>
              </a:rPr>
              <a:t>granting</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principle</a:t>
            </a:r>
            <a:r>
              <a:rPr lang="fr-FR" sz="1400" dirty="0">
                <a:latin typeface="Calibri" pitchFamily="34" charset="0"/>
                <a:ea typeface="宋体" pitchFamily="2" charset="-122"/>
                <a:cs typeface="Arial" charset="0"/>
              </a:rPr>
              <a:t> for </a:t>
            </a:r>
            <a:r>
              <a:rPr lang="en-US" sz="1400" dirty="0">
                <a:latin typeface="Calibri" pitchFamily="34" charset="0"/>
                <a:ea typeface="宋体" pitchFamily="2" charset="-122"/>
                <a:cs typeface="Arial" charset="0"/>
              </a:rPr>
              <a:t>Redundant transmission on N3/N9 interfaces and Redundant transmission at transport layer </a:t>
            </a:r>
            <a:endParaRPr lang="fr-FR"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r>
              <a:rPr lang="fr-FR" sz="1400" dirty="0">
                <a:latin typeface="Calibri" pitchFamily="34" charset="0"/>
                <a:ea typeface="宋体" pitchFamily="2" charset="-122"/>
                <a:cs typeface="Arial" charset="0"/>
              </a:rPr>
              <a:t>"RSN (</a:t>
            </a:r>
            <a:r>
              <a:rPr lang="fr-FR" sz="1400" dirty="0" err="1">
                <a:latin typeface="Calibri" pitchFamily="34" charset="0"/>
                <a:ea typeface="宋体" pitchFamily="2" charset="-122"/>
                <a:cs typeface="Arial" charset="0"/>
              </a:rPr>
              <a:t>Redundancy</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Sequence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Number</a:t>
            </a:r>
            <a:r>
              <a:rPr lang="fr-FR" sz="1400" dirty="0">
                <a:latin typeface="Calibri" pitchFamily="34" charset="0"/>
                <a:ea typeface="宋体" pitchFamily="2" charset="-122"/>
                <a:cs typeface="Arial" charset="0"/>
              </a:rPr>
              <a:t>) Information" in PDU Session Charging Information.</a:t>
            </a:r>
          </a:p>
          <a:p>
            <a:pPr marL="28575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DraftCRs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were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approved</a:t>
            </a:r>
            <a:r>
              <a:rPr lang="fr-FR" sz="1400" dirty="0">
                <a:latin typeface="Calibri" pitchFamily="34" charset="0"/>
                <a:ea typeface="宋体" pitchFamily="2" charset="-122"/>
                <a:cs typeface="Arial" charset="0"/>
              </a:rPr>
              <a:t> to stage 3 TS 32.298 (CHF CDR ASN.1) and TS 32.291 (</a:t>
            </a:r>
            <a:r>
              <a:rPr lang="fr-FR" sz="1400" dirty="0" err="1">
                <a:latin typeface="Calibri" pitchFamily="34" charset="0"/>
                <a:ea typeface="宋体" pitchFamily="2" charset="-122"/>
                <a:cs typeface="Arial" charset="0"/>
              </a:rPr>
              <a:t>OpenAPI</a:t>
            </a:r>
            <a:r>
              <a:rPr lang="fr-FR" sz="1400" dirty="0">
                <a:latin typeface="Calibri" pitchFamily="34" charset="0"/>
                <a:ea typeface="宋体" pitchFamily="2" charset="-122"/>
                <a:cs typeface="Arial" charset="0"/>
              </a:rPr>
              <a:t>) to </a:t>
            </a:r>
            <a:r>
              <a:rPr lang="fr-FR" sz="1400" dirty="0" err="1">
                <a:latin typeface="Calibri" pitchFamily="34" charset="0"/>
                <a:ea typeface="宋体" pitchFamily="2" charset="-122"/>
                <a:cs typeface="Arial" charset="0"/>
              </a:rPr>
              <a:t>introduce</a:t>
            </a:r>
            <a:r>
              <a:rPr lang="fr-FR" sz="1400" dirty="0">
                <a:latin typeface="Calibri" pitchFamily="34" charset="0"/>
                <a:ea typeface="宋体" pitchFamily="2" charset="-122"/>
                <a:cs typeface="Arial" charset="0"/>
              </a:rPr>
              <a:t> URLLC </a:t>
            </a:r>
            <a:r>
              <a:rPr lang="fr-FR" sz="1400" dirty="0" err="1">
                <a:latin typeface="Calibri" pitchFamily="34" charset="0"/>
                <a:ea typeface="宋体" pitchFamily="2" charset="-122"/>
                <a:cs typeface="Arial" charset="0"/>
              </a:rPr>
              <a:t>charging</a:t>
            </a:r>
            <a:r>
              <a:rPr lang="fr-FR" sz="1400" dirty="0">
                <a:latin typeface="Calibri" pitchFamily="34" charset="0"/>
                <a:ea typeface="宋体" pitchFamily="2" charset="-122"/>
                <a:cs typeface="Arial" charset="0"/>
              </a:rPr>
              <a:t> information</a:t>
            </a: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21964171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623105"/>
          <a:ext cx="11295212" cy="1613584"/>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06057">
                  <a:extLst>
                    <a:ext uri="{9D8B030D-6E8A-4147-A177-3AD203B41FA5}">
                      <a16:colId xmlns:a16="http://schemas.microsoft.com/office/drawing/2014/main" val="20006"/>
                    </a:ext>
                  </a:extLst>
                </a:gridCol>
                <a:gridCol w="1132095">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TEI17_NIESGU </a:t>
                      </a:r>
                    </a:p>
                  </a:txBody>
                  <a:tcPr marL="68580" marR="68580" marT="0" marB="0" anchor="ctr">
                    <a:solidFill>
                      <a:srgbClr val="FFFFCC"/>
                    </a:solidFill>
                  </a:tcPr>
                </a:tc>
                <a:tc>
                  <a:txBody>
                    <a:bodyPr/>
                    <a:lstStyle/>
                    <a:p>
                      <a:pPr marL="82550" marR="0" lvl="0" indent="0" algn="ctr"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N40 Interface Enhancements to Support GERAN and UTRAN</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10%-&gt;  50%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32.240, TS 32.251,</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32.255, TS 32.290,</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TS 32.291, TS 32.298</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SP-200854</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 (09/2021)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China Mobile</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44003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TEI17_NIESGU </a:t>
            </a:r>
          </a:p>
        </p:txBody>
      </p:sp>
      <p:sp>
        <p:nvSpPr>
          <p:cNvPr id="9" name="矩形 8"/>
          <p:cNvSpPr/>
          <p:nvPr/>
        </p:nvSpPr>
        <p:spPr>
          <a:xfrm>
            <a:off x="205572" y="4116254"/>
            <a:ext cx="11269350" cy="1169551"/>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fr-FR" sz="1400" dirty="0">
                <a:latin typeface="Calibri" pitchFamily="34" charset="0"/>
                <a:ea typeface="宋体" pitchFamily="2" charset="-122"/>
                <a:cs typeface="Arial" charset="0"/>
              </a:rPr>
              <a:t>CR to TS 32.240 </a:t>
            </a:r>
            <a:r>
              <a:rPr lang="fr-FR" sz="1400" dirty="0" err="1">
                <a:latin typeface="Calibri" pitchFamily="34" charset="0"/>
                <a:ea typeface="宋体" pitchFamily="2" charset="-122"/>
                <a:cs typeface="Arial" charset="0"/>
              </a:rPr>
              <a:t>removing</a:t>
            </a:r>
            <a:r>
              <a:rPr lang="fr-FR" sz="1400" dirty="0">
                <a:latin typeface="Calibri" pitchFamily="34" charset="0"/>
                <a:ea typeface="宋体" pitchFamily="2" charset="-122"/>
                <a:cs typeface="Arial" charset="0"/>
              </a:rPr>
              <a:t> PGW </a:t>
            </a:r>
            <a:r>
              <a:rPr lang="fr-FR" sz="1400" dirty="0" err="1">
                <a:latin typeface="Calibri" pitchFamily="34" charset="0"/>
                <a:ea typeface="宋体" pitchFamily="2" charset="-122"/>
                <a:cs typeface="Arial" charset="0"/>
              </a:rPr>
              <a:t>from</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Nchf</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charging</a:t>
            </a:r>
            <a:r>
              <a:rPr lang="fr-FR" sz="1400" dirty="0">
                <a:latin typeface="Calibri" pitchFamily="34" charset="0"/>
                <a:ea typeface="宋体" pitchFamily="2" charset="-122"/>
                <a:cs typeface="Arial" charset="0"/>
              </a:rPr>
              <a:t> architecture </a:t>
            </a:r>
            <a:r>
              <a:rPr lang="fr-FR" sz="1400" dirty="0" err="1">
                <a:latin typeface="Calibri" pitchFamily="34" charset="0"/>
                <a:ea typeface="宋体" pitchFamily="2" charset="-122"/>
                <a:cs typeface="Arial" charset="0"/>
              </a:rPr>
              <a:t>replaced</a:t>
            </a:r>
            <a:r>
              <a:rPr lang="fr-FR" sz="1400" dirty="0">
                <a:latin typeface="Calibri" pitchFamily="34" charset="0"/>
                <a:ea typeface="宋体" pitchFamily="2" charset="-122"/>
                <a:cs typeface="Arial" charset="0"/>
              </a:rPr>
              <a:t> by a </a:t>
            </a:r>
            <a:r>
              <a:rPr lang="fr-FR" sz="1400" dirty="0" err="1">
                <a:latin typeface="Calibri" pitchFamily="34" charset="0"/>
                <a:ea typeface="宋体" pitchFamily="2" charset="-122"/>
                <a:cs typeface="Arial" charset="0"/>
              </a:rPr>
              <a:t>statement</a:t>
            </a:r>
            <a:r>
              <a:rPr lang="fr-FR" sz="1400" dirty="0">
                <a:latin typeface="Calibri" pitchFamily="34" charset="0"/>
                <a:ea typeface="宋体" pitchFamily="2" charset="-122"/>
                <a:cs typeface="Arial" charset="0"/>
              </a:rPr>
              <a:t> on </a:t>
            </a:r>
            <a:r>
              <a:rPr lang="en-US" sz="1400" dirty="0">
                <a:latin typeface="Calibri" pitchFamily="34" charset="0"/>
                <a:ea typeface="宋体" pitchFamily="2" charset="-122"/>
                <a:cs typeface="Arial" charset="0"/>
              </a:rPr>
              <a:t>SMF+PGW-C enhanced to support GERAN/UTRAN</a:t>
            </a:r>
          </a:p>
          <a:p>
            <a:pPr marL="285750" indent="-285750" defTabSz="1219170" eaLnBrk="1" fontAlgn="auto" hangingPunct="1">
              <a:spcBef>
                <a:spcPts val="0"/>
              </a:spcBef>
              <a:spcAft>
                <a:spcPts val="0"/>
              </a:spcAft>
              <a:buFont typeface="Wingdings" panose="05000000000000000000" pitchFamily="2" charset="2"/>
              <a:buChar char="Ø"/>
              <a:defRPr/>
            </a:pPr>
            <a:r>
              <a:rPr lang="fr-FR" sz="1400" dirty="0">
                <a:latin typeface="Calibri" pitchFamily="34" charset="0"/>
                <a:ea typeface="宋体" pitchFamily="2" charset="-122"/>
                <a:cs typeface="Arial" charset="0"/>
              </a:rPr>
              <a:t>CR to TS 32.290 </a:t>
            </a:r>
            <a:r>
              <a:rPr lang="fr-FR" sz="1400" dirty="0" err="1">
                <a:latin typeface="Calibri" pitchFamily="34" charset="0"/>
                <a:ea typeface="宋体" pitchFamily="2" charset="-122"/>
                <a:cs typeface="Arial" charset="0"/>
              </a:rPr>
              <a:t>removing</a:t>
            </a:r>
            <a:r>
              <a:rPr lang="fr-FR" sz="1400" dirty="0">
                <a:latin typeface="Calibri" pitchFamily="34" charset="0"/>
                <a:ea typeface="宋体" pitchFamily="2" charset="-122"/>
                <a:cs typeface="Arial" charset="0"/>
              </a:rPr>
              <a:t> PGW as Consumer of </a:t>
            </a:r>
            <a:r>
              <a:rPr lang="fr-FR" sz="1400" dirty="0" err="1">
                <a:latin typeface="Calibri" pitchFamily="34" charset="0"/>
                <a:ea typeface="宋体" pitchFamily="2" charset="-122"/>
                <a:cs typeface="Arial" charset="0"/>
              </a:rPr>
              <a:t>Nchf_ConvergedCharging</a:t>
            </a:r>
            <a:r>
              <a:rPr lang="fr-FR" sz="1400" dirty="0">
                <a:latin typeface="Calibri" pitchFamily="34" charset="0"/>
                <a:ea typeface="宋体" pitchFamily="2" charset="-122"/>
                <a:cs typeface="Arial" charset="0"/>
              </a:rPr>
              <a:t> service </a:t>
            </a:r>
            <a:r>
              <a:rPr lang="fr-FR" sz="1400" dirty="0" err="1">
                <a:latin typeface="Calibri" pitchFamily="34" charset="0"/>
                <a:ea typeface="宋体" pitchFamily="2" charset="-122"/>
                <a:cs typeface="Arial" charset="0"/>
              </a:rPr>
              <a:t>replaced</a:t>
            </a:r>
            <a:r>
              <a:rPr lang="fr-FR" sz="1400" dirty="0">
                <a:latin typeface="Calibri" pitchFamily="34" charset="0"/>
                <a:ea typeface="宋体" pitchFamily="2" charset="-122"/>
                <a:cs typeface="Arial" charset="0"/>
              </a:rPr>
              <a:t> by a </a:t>
            </a:r>
            <a:r>
              <a:rPr lang="fr-FR" sz="1400" dirty="0" err="1">
                <a:latin typeface="Calibri" pitchFamily="34" charset="0"/>
                <a:ea typeface="宋体" pitchFamily="2" charset="-122"/>
                <a:cs typeface="Arial" charset="0"/>
              </a:rPr>
              <a:t>statement</a:t>
            </a:r>
            <a:r>
              <a:rPr lang="fr-FR" sz="1400" dirty="0">
                <a:latin typeface="Calibri" pitchFamily="34" charset="0"/>
                <a:ea typeface="宋体" pitchFamily="2" charset="-122"/>
                <a:cs typeface="Arial" charset="0"/>
              </a:rPr>
              <a:t> on </a:t>
            </a:r>
            <a:r>
              <a:rPr lang="en-US" sz="1400" dirty="0">
                <a:latin typeface="Calibri" pitchFamily="34" charset="0"/>
                <a:ea typeface="宋体" pitchFamily="2" charset="-122"/>
                <a:cs typeface="Arial" charset="0"/>
              </a:rPr>
              <a:t>SMF+PGW-C enhanced to support GERAN/UTRAN </a:t>
            </a:r>
          </a:p>
          <a:p>
            <a:pPr marL="285750" indent="-285750" defTabSz="1219170" eaLnBrk="1" fontAlgn="auto" hangingPunct="1">
              <a:spcBef>
                <a:spcPts val="0"/>
              </a:spcBef>
              <a:spcAft>
                <a:spcPts val="0"/>
              </a:spcAft>
              <a:buFont typeface="Wingdings" panose="05000000000000000000" pitchFamily="2" charset="2"/>
              <a:buChar char="Ø"/>
              <a:defRPr/>
            </a:pPr>
            <a:r>
              <a:rPr lang="fr-FR" sz="1400" dirty="0">
                <a:latin typeface="Calibri" pitchFamily="34" charset="0"/>
                <a:ea typeface="宋体" pitchFamily="2" charset="-122"/>
                <a:cs typeface="Arial" charset="0"/>
              </a:rPr>
              <a:t>CR to TS 32.255 </a:t>
            </a:r>
            <a:r>
              <a:rPr lang="fr-FR" sz="1400" dirty="0" err="1">
                <a:latin typeface="Calibri" pitchFamily="34" charset="0"/>
                <a:ea typeface="宋体" pitchFamily="2" charset="-122"/>
                <a:cs typeface="Arial" charset="0"/>
              </a:rPr>
              <a:t>introducing</a:t>
            </a:r>
            <a:r>
              <a:rPr lang="fr-FR" sz="1400" dirty="0">
                <a:latin typeface="Calibri" pitchFamily="34" charset="0"/>
                <a:ea typeface="宋体" pitchFamily="2" charset="-122"/>
                <a:cs typeface="Arial" charset="0"/>
              </a:rPr>
              <a:t> a new normative Annex "</a:t>
            </a:r>
            <a:r>
              <a:rPr lang="en-US" sz="1400" dirty="0">
                <a:latin typeface="Calibri" pitchFamily="34" charset="0"/>
                <a:ea typeface="宋体" pitchFamily="2" charset="-122"/>
                <a:cs typeface="Arial" charset="0"/>
              </a:rPr>
              <a:t>Support of GERAN/UTRAN access" specified with differences from </a:t>
            </a:r>
            <a:r>
              <a:rPr lang="en-US" sz="1400" dirty="0" err="1">
                <a:latin typeface="Calibri" pitchFamily="34" charset="0"/>
                <a:ea typeface="宋体" pitchFamily="2" charset="-122"/>
                <a:cs typeface="Arial" charset="0"/>
              </a:rPr>
              <a:t>Nchf</a:t>
            </a:r>
            <a:r>
              <a:rPr lang="en-US" sz="1400" dirty="0">
                <a:latin typeface="Calibri" pitchFamily="34" charset="0"/>
                <a:ea typeface="宋体" pitchFamily="2" charset="-122"/>
                <a:cs typeface="Arial" charset="0"/>
              </a:rPr>
              <a:t> used by SMF/ SMF+PGW-C for interworking</a:t>
            </a:r>
            <a:r>
              <a:rPr lang="fr-FR" sz="1400" dirty="0">
                <a:latin typeface="Calibri" pitchFamily="34" charset="0"/>
                <a:ea typeface="宋体" pitchFamily="2" charset="-122"/>
                <a:cs typeface="Arial" charset="0"/>
              </a:rPr>
              <a:t>.</a:t>
            </a:r>
            <a:endParaRPr lang="en-US" sz="1400" dirty="0">
              <a:latin typeface="Calibri" pitchFamily="34" charset="0"/>
              <a:ea typeface="宋体" pitchFamily="2" charset="-122"/>
              <a:cs typeface="Arial" charset="0"/>
            </a:endParaRPr>
          </a:p>
        </p:txBody>
      </p:sp>
      <p:sp>
        <p:nvSpPr>
          <p:cNvPr id="10" name="文本框 9"/>
          <p:cNvSpPr txBox="1"/>
          <p:nvPr/>
        </p:nvSpPr>
        <p:spPr>
          <a:xfrm>
            <a:off x="380975" y="3571969"/>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3824016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1762644018"/>
              </p:ext>
            </p:extLst>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FS_EDGE_CH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charging aspects of Edge Computing </a:t>
                      </a: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60%-&gt; 80%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28.815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100" kern="1200" dirty="0">
                          <a:solidFill>
                            <a:schemeClr val="dk1"/>
                          </a:solidFill>
                          <a:effectLst/>
                          <a:latin typeface="Arial" panose="020B0604020202020204" pitchFamily="34" charset="0"/>
                          <a:ea typeface="+mn-ea"/>
                          <a:cs typeface="+mn-cs"/>
                          <a:hlinkClick r:id="rId2"/>
                        </a:rPr>
                        <a:t>SP-200467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SA#93</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 (09/2021)</a:t>
                      </a:r>
                      <a:r>
                        <a:rPr lang="en-GB" altLang="zh-CN" sz="1100" b="1" kern="1200" dirty="0">
                          <a:solidFill>
                            <a:schemeClr val="dk1"/>
                          </a:solidFill>
                          <a:effectLst/>
                          <a:latin typeface="Arial" panose="020B0604020202020204" pitchFamily="34" charset="0"/>
                          <a:ea typeface="+mn-ea"/>
                          <a:cs typeface="+mn-cs"/>
                        </a:rPr>
                        <a:t> </a:t>
                      </a:r>
                      <a:endParaRPr lang="sv-SE" altLang="zh-CN" sz="1100" b="1"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Intel Corporation (UK) Ltd</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FS_EDGE_CH</a:t>
            </a:r>
          </a:p>
        </p:txBody>
      </p:sp>
      <p:sp>
        <p:nvSpPr>
          <p:cNvPr id="9" name="矩形 8"/>
          <p:cNvSpPr/>
          <p:nvPr/>
        </p:nvSpPr>
        <p:spPr>
          <a:xfrm>
            <a:off x="461325" y="3397458"/>
            <a:ext cx="11269350" cy="3108543"/>
          </a:xfrm>
          <a:prstGeom prst="rect">
            <a:avLst/>
          </a:prstGeom>
          <a:noFill/>
          <a:ln>
            <a:noFill/>
          </a:ln>
        </p:spPr>
        <p:txBody>
          <a:bodyPr wrap="square">
            <a:spAutoFit/>
          </a:bodyPr>
          <a:lstStyle/>
          <a:p>
            <a:pPr marL="285750" lvl="0" indent="-285750" defTabSz="1219170" eaLnBrk="1" fontAlgn="auto" hangingPunct="1">
              <a:spcBef>
                <a:spcPts val="0"/>
              </a:spcBef>
              <a:spcAft>
                <a:spcPts val="0"/>
              </a:spcAft>
              <a:buFont typeface="Wingdings" panose="05000000000000000000" pitchFamily="2" charset="2"/>
              <a:buChar char="Ø"/>
              <a:defRPr/>
            </a:pPr>
            <a:r>
              <a:rPr lang="fr-FR" sz="1400" dirty="0" err="1">
                <a:latin typeface="Calibri" pitchFamily="34" charset="0"/>
                <a:ea typeface="宋体" pitchFamily="2" charset="-122"/>
                <a:cs typeface="Arial" charset="0"/>
              </a:rPr>
              <a:t>pCRs</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agreed</a:t>
            </a:r>
            <a:r>
              <a:rPr lang="fr-FR" sz="1400" dirty="0">
                <a:latin typeface="Calibri" pitchFamily="34" charset="0"/>
                <a:ea typeface="宋体" pitchFamily="2" charset="-122"/>
                <a:cs typeface="Arial" charset="0"/>
              </a:rPr>
              <a:t> to TR 28.815 on :</a:t>
            </a: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New charging (by EES) solutions for edge enabling services usage:</a:t>
            </a:r>
          </a:p>
          <a:p>
            <a:pPr marL="1503363" lvl="2"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Use case split between "indirect 3GPP Core network capabilities usage" and "edge enabling services" (EAS discovery/registration, EAS application context).</a:t>
            </a:r>
          </a:p>
          <a:p>
            <a:pPr marL="1503363" lvl="2"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In both IEC and PEC scenarios (Notification in PEC only): "one-time UE location request" and "UE location subscription/notification", "</a:t>
            </a:r>
            <a:r>
              <a:rPr lang="fr-FR" sz="1400" dirty="0">
                <a:latin typeface="Calibri" pitchFamily="34" charset="0"/>
                <a:ea typeface="宋体" pitchFamily="2" charset="-122"/>
                <a:cs typeface="Arial" charset="0"/>
              </a:rPr>
              <a:t>Application Client (AC) information </a:t>
            </a:r>
            <a:r>
              <a:rPr lang="fr-FR" sz="1400" dirty="0" err="1">
                <a:latin typeface="Calibri" pitchFamily="34" charset="0"/>
                <a:ea typeface="宋体" pitchFamily="2" charset="-122"/>
                <a:cs typeface="Arial" charset="0"/>
              </a:rPr>
              <a:t>subscription</a:t>
            </a:r>
            <a:r>
              <a:rPr lang="fr-FR" sz="1400" dirty="0">
                <a:latin typeface="Calibri" pitchFamily="34" charset="0"/>
                <a:ea typeface="宋体" pitchFamily="2" charset="-122"/>
                <a:cs typeface="Arial" charset="0"/>
              </a:rPr>
              <a:t>/notification", </a:t>
            </a:r>
            <a:r>
              <a:rPr lang="en-US" sz="1400" dirty="0">
                <a:latin typeface="Calibri" pitchFamily="34" charset="0"/>
                <a:ea typeface="宋体" pitchFamily="2" charset="-122"/>
                <a:cs typeface="Arial" charset="0"/>
              </a:rPr>
              <a:t>"ACR (Application Context Relocation) management event subscription" by EAS .</a:t>
            </a:r>
          </a:p>
          <a:p>
            <a:pPr marL="893763" lvl="1"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Evaluation of solutions for subscriber based charging for 5GS usage supporting EC, with solution based “Application Identifier”, “</a:t>
            </a:r>
            <a:r>
              <a:rPr lang="en-US" sz="1400" dirty="0" err="1">
                <a:latin typeface="Calibri" pitchFamily="34" charset="0"/>
                <a:ea typeface="宋体" pitchFamily="2" charset="-122"/>
                <a:cs typeface="Arial" charset="0"/>
              </a:rPr>
              <a:t>flowDescription</a:t>
            </a:r>
            <a:r>
              <a:rPr lang="en-US" sz="1400" dirty="0">
                <a:latin typeface="Calibri" pitchFamily="34" charset="0"/>
                <a:ea typeface="宋体" pitchFamily="2" charset="-122"/>
                <a:cs typeface="Arial" charset="0"/>
              </a:rPr>
              <a:t>” or “</a:t>
            </a:r>
            <a:r>
              <a:rPr lang="en-US" sz="1400" dirty="0" err="1">
                <a:latin typeface="Calibri" pitchFamily="34" charset="0"/>
                <a:ea typeface="宋体" pitchFamily="2" charset="-122"/>
                <a:cs typeface="Arial" charset="0"/>
              </a:rPr>
              <a:t>ethFlowDescription</a:t>
            </a:r>
            <a:r>
              <a:rPr lang="en-US" sz="1400" dirty="0">
                <a:latin typeface="Calibri" pitchFamily="34" charset="0"/>
                <a:ea typeface="宋体" pitchFamily="2" charset="-122"/>
                <a:cs typeface="Arial" charset="0"/>
              </a:rPr>
              <a:t>” preferred for potential conclusion.</a:t>
            </a:r>
          </a:p>
          <a:p>
            <a:pPr marL="893763" lvl="1"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Preliminary steps for EAS deployment Charging: </a:t>
            </a:r>
            <a:r>
              <a:rPr lang="en-US" sz="1400" dirty="0" err="1">
                <a:latin typeface="Calibri" pitchFamily="34" charset="0"/>
                <a:ea typeface="宋体" pitchFamily="2" charset="-122"/>
                <a:cs typeface="Arial" charset="0"/>
              </a:rPr>
              <a:t>MnS</a:t>
            </a:r>
            <a:r>
              <a:rPr lang="en-US" sz="1400" dirty="0">
                <a:latin typeface="Calibri" pitchFamily="34" charset="0"/>
                <a:ea typeface="宋体" pitchFamily="2" charset="-122"/>
                <a:cs typeface="Arial" charset="0"/>
              </a:rPr>
              <a:t> consumption by CEF, and </a:t>
            </a:r>
            <a:r>
              <a:rPr lang="en-US" sz="1400" dirty="0" err="1">
                <a:latin typeface="Calibri" pitchFamily="34" charset="0"/>
                <a:ea typeface="宋体" pitchFamily="2" charset="-122"/>
                <a:cs typeface="Arial" charset="0"/>
              </a:rPr>
              <a:t>MnS</a:t>
            </a:r>
            <a:r>
              <a:rPr lang="en-US" sz="1400" dirty="0">
                <a:latin typeface="Calibri" pitchFamily="34" charset="0"/>
                <a:ea typeface="宋体" pitchFamily="2" charset="-122"/>
                <a:cs typeface="Arial" charset="0"/>
              </a:rPr>
              <a:t> Producer (CTF) config. </a:t>
            </a:r>
          </a:p>
          <a:p>
            <a:pPr marL="28575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Draft TR 28.815 (email approval S5-213603)</a:t>
            </a:r>
          </a:p>
          <a:p>
            <a:pPr marL="285750" indent="-285750" defTabSz="1219170" eaLnBrk="1" fontAlgn="auto" hangingPunct="1">
              <a:spcBef>
                <a:spcPts val="0"/>
              </a:spcBef>
              <a:spcAft>
                <a:spcPts val="0"/>
              </a:spcAft>
              <a:buFont typeface="Wingdings" panose="05000000000000000000" pitchFamily="2" charset="2"/>
              <a:buChar char="Ø"/>
              <a:defRPr/>
            </a:pPr>
            <a:endParaRPr lang="en-US" sz="1400" dirty="0">
              <a:latin typeface="Calibri" pitchFamily="34" charset="0"/>
              <a:ea typeface="宋体" pitchFamily="2" charset="-122"/>
              <a:cs typeface="Arial" charset="0"/>
            </a:endParaRP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20407692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algn="ctr">
                        <a:spcAft>
                          <a:spcPts val="900"/>
                        </a:spcAft>
                      </a:pPr>
                      <a:r>
                        <a:rPr lang="sv-SE" sz="1100" kern="1200" dirty="0">
                          <a:solidFill>
                            <a:schemeClr val="dk1"/>
                          </a:solidFill>
                          <a:effectLst/>
                          <a:latin typeface="Arial" panose="020B0604020202020204" pitchFamily="34" charset="0"/>
                          <a:ea typeface="+mn-ea"/>
                          <a:cs typeface="+mn-cs"/>
                        </a:rPr>
                        <a:t>FS_5G_CIoT_CH</a:t>
                      </a: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kern="1200" dirty="0">
                          <a:solidFill>
                            <a:schemeClr val="dk1"/>
                          </a:solidFill>
                          <a:effectLst/>
                          <a:latin typeface="Arial" panose="020B0604020202020204" pitchFamily="34" charset="0"/>
                          <a:ea typeface="+mn-ea"/>
                          <a:cs typeface="+mn-cs"/>
                        </a:rPr>
                        <a:t>Study on charging aspects of 5GS </a:t>
                      </a:r>
                      <a:r>
                        <a:rPr lang="en-US" sz="1100" kern="1200" dirty="0" err="1">
                          <a:solidFill>
                            <a:schemeClr val="dk1"/>
                          </a:solidFill>
                          <a:effectLst/>
                          <a:latin typeface="Arial" panose="020B0604020202020204" pitchFamily="34" charset="0"/>
                          <a:ea typeface="+mn-ea"/>
                          <a:cs typeface="+mn-cs"/>
                        </a:rPr>
                        <a:t>CIoT</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en-US" altLang="zh-CN" sz="1100" kern="1200" dirty="0">
                          <a:solidFill>
                            <a:schemeClr val="dk1"/>
                          </a:solidFill>
                          <a:effectLst/>
                          <a:latin typeface="Arial" panose="020B0604020202020204" pitchFamily="34" charset="0"/>
                          <a:ea typeface="+mn-ea"/>
                          <a:cs typeface="+mn-cs"/>
                        </a:rPr>
                        <a:t>30%-&gt;   55%</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28.816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SP-200771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(09/2021)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FS_5G_CIoT_CH</a:t>
            </a:r>
          </a:p>
        </p:txBody>
      </p:sp>
      <p:sp>
        <p:nvSpPr>
          <p:cNvPr id="9" name="矩形 8"/>
          <p:cNvSpPr/>
          <p:nvPr/>
        </p:nvSpPr>
        <p:spPr>
          <a:xfrm>
            <a:off x="461325" y="3386055"/>
            <a:ext cx="11269350" cy="2246769"/>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400" dirty="0" err="1">
                <a:latin typeface="Calibri" pitchFamily="34" charset="0"/>
                <a:ea typeface="宋体" pitchFamily="2" charset="-122"/>
                <a:cs typeface="Arial" charset="0"/>
              </a:rPr>
              <a:t>pCRs</a:t>
            </a:r>
            <a:r>
              <a:rPr lang="en-US" sz="1400" dirty="0">
                <a:latin typeface="Calibri" pitchFamily="34" charset="0"/>
                <a:ea typeface="宋体" pitchFamily="2" charset="-122"/>
                <a:cs typeface="Arial" charset="0"/>
              </a:rPr>
              <a:t>  agreed to TR 28.816 for introduction of : </a:t>
            </a:r>
          </a:p>
          <a:p>
            <a:pPr marL="893763" lvl="1"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New key issues: 5GS </a:t>
            </a:r>
            <a:r>
              <a:rPr lang="en-US" sz="1400" dirty="0" err="1">
                <a:latin typeface="Calibri" pitchFamily="34" charset="0"/>
                <a:ea typeface="宋体" pitchFamily="2" charset="-122"/>
                <a:cs typeface="Arial" charset="0"/>
              </a:rPr>
              <a:t>CIoT</a:t>
            </a:r>
            <a:r>
              <a:rPr lang="en-US" sz="1400" dirty="0">
                <a:latin typeface="Calibri" pitchFamily="34" charset="0"/>
                <a:ea typeface="宋体" pitchFamily="2" charset="-122"/>
                <a:cs typeface="Arial" charset="0"/>
              </a:rPr>
              <a:t> charging in 5G data connectivity domain charging, 5GS </a:t>
            </a:r>
            <a:r>
              <a:rPr lang="en-US" sz="1400" dirty="0" err="1">
                <a:latin typeface="Calibri" pitchFamily="34" charset="0"/>
                <a:ea typeface="宋体" pitchFamily="2" charset="-122"/>
                <a:cs typeface="Arial" charset="0"/>
              </a:rPr>
              <a:t>CIoT</a:t>
            </a:r>
            <a:r>
              <a:rPr lang="en-US" sz="1400" dirty="0">
                <a:latin typeface="Calibri" pitchFamily="34" charset="0"/>
                <a:ea typeface="宋体" pitchFamily="2" charset="-122"/>
                <a:cs typeface="Arial" charset="0"/>
              </a:rPr>
              <a:t> charging in control plane data transfer domain charging, Monitoring event domain charging</a:t>
            </a:r>
          </a:p>
          <a:p>
            <a:pPr marL="893763" lvl="1"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New solution for control plane data transfer charging (NIDD) based on north bound API NEF charging  </a:t>
            </a:r>
          </a:p>
          <a:p>
            <a:pPr marL="1503363" lvl="2"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the NEF initiated or AF triggered NIDD configuration messages </a:t>
            </a:r>
          </a:p>
          <a:p>
            <a:pPr marL="1503363" lvl="2" indent="-285750" defTabSz="1219170" eaLnBrk="1" fontAlgn="auto" hangingPunct="1">
              <a:spcBef>
                <a:spcPts val="0"/>
              </a:spcBef>
              <a:spcAft>
                <a:spcPts val="0"/>
              </a:spcAft>
              <a:buFont typeface="Wingdings" panose="05000000000000000000" pitchFamily="2" charset="2"/>
              <a:buChar char="§"/>
              <a:defRPr/>
            </a:pPr>
            <a:r>
              <a:rPr lang="en-US" sz="1400" dirty="0" err="1">
                <a:latin typeface="Calibri" pitchFamily="34" charset="0"/>
                <a:ea typeface="宋体" pitchFamily="2" charset="-122"/>
                <a:cs typeface="Arial" charset="0"/>
              </a:rPr>
              <a:t>Nnef_SMContext_Create</a:t>
            </a:r>
            <a:r>
              <a:rPr lang="en-US" sz="1400" dirty="0">
                <a:latin typeface="Calibri" pitchFamily="34" charset="0"/>
                <a:ea typeface="宋体" pitchFamily="2" charset="-122"/>
                <a:cs typeface="Arial" charset="0"/>
              </a:rPr>
              <a:t> Request received by NEF from SMF with 5GS </a:t>
            </a:r>
            <a:r>
              <a:rPr lang="en-US" sz="1400" dirty="0" err="1">
                <a:latin typeface="Calibri" pitchFamily="34" charset="0"/>
                <a:ea typeface="宋体" pitchFamily="2" charset="-122"/>
                <a:cs typeface="Arial" charset="0"/>
              </a:rPr>
              <a:t>CIoT</a:t>
            </a:r>
            <a:r>
              <a:rPr lang="en-US" sz="1400" dirty="0">
                <a:latin typeface="Calibri" pitchFamily="34" charset="0"/>
                <a:ea typeface="宋体" pitchFamily="2" charset="-122"/>
                <a:cs typeface="Arial" charset="0"/>
              </a:rPr>
              <a:t> optimization related information ( NIDD information…)  </a:t>
            </a:r>
          </a:p>
          <a:p>
            <a:pPr marL="893763" lvl="1"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Control Plane </a:t>
            </a:r>
            <a:r>
              <a:rPr lang="en-US" sz="1400" dirty="0" err="1">
                <a:latin typeface="Calibri" pitchFamily="34" charset="0"/>
                <a:ea typeface="宋体" pitchFamily="2" charset="-122"/>
                <a:cs typeface="Arial" charset="0"/>
              </a:rPr>
              <a:t>CIoT</a:t>
            </a:r>
            <a:r>
              <a:rPr lang="en-US" sz="1400" dirty="0">
                <a:latin typeface="Calibri" pitchFamily="34" charset="0"/>
                <a:ea typeface="宋体" pitchFamily="2" charset="-122"/>
                <a:cs typeface="Arial" charset="0"/>
              </a:rPr>
              <a:t> 5GS </a:t>
            </a:r>
            <a:r>
              <a:rPr lang="en-US" sz="1400" dirty="0" err="1">
                <a:latin typeface="Calibri" pitchFamily="34" charset="0"/>
                <a:ea typeface="宋体" pitchFamily="2" charset="-122"/>
                <a:cs typeface="Arial" charset="0"/>
              </a:rPr>
              <a:t>Optimisation</a:t>
            </a:r>
            <a:r>
              <a:rPr lang="en-US" sz="1400" dirty="0">
                <a:latin typeface="Calibri" pitchFamily="34" charset="0"/>
                <a:ea typeface="宋体" pitchFamily="2" charset="-122"/>
                <a:cs typeface="Arial" charset="0"/>
              </a:rPr>
              <a:t> use case updated to reflect data plane connection cost reduction by 5GS </a:t>
            </a:r>
            <a:r>
              <a:rPr lang="en-US" sz="1400" dirty="0" err="1">
                <a:latin typeface="Calibri" pitchFamily="34" charset="0"/>
                <a:ea typeface="宋体" pitchFamily="2" charset="-122"/>
                <a:cs typeface="Arial" charset="0"/>
              </a:rPr>
              <a:t>CIoT</a:t>
            </a:r>
            <a:r>
              <a:rPr lang="en-US" sz="1400" dirty="0">
                <a:latin typeface="Calibri" pitchFamily="34" charset="0"/>
                <a:ea typeface="宋体" pitchFamily="2" charset="-122"/>
                <a:cs typeface="Arial" charset="0"/>
              </a:rPr>
              <a:t> optimization use of SRB1bis for NB-IoT rather using dedicated bearer.  </a:t>
            </a:r>
          </a:p>
          <a:p>
            <a:pPr marL="28575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Draft TR 28.816 (email approval S5-213652)</a:t>
            </a: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Tree>
    <p:extLst>
      <p:ext uri="{BB962C8B-B14F-4D97-AF65-F5344CB8AC3E}">
        <p14:creationId xmlns:p14="http://schemas.microsoft.com/office/powerpoint/2010/main" val="141601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448394" y="1053369"/>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984203">
                  <a:extLst>
                    <a:ext uri="{9D8B030D-6E8A-4147-A177-3AD203B41FA5}">
                      <a16:colId xmlns:a16="http://schemas.microsoft.com/office/drawing/2014/main" val="20006"/>
                    </a:ext>
                  </a:extLst>
                </a:gridCol>
                <a:gridCol w="1053949">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FS_5G_Prose_CH</a:t>
                      </a:r>
                      <a:endParaRPr lang="fr-FR"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charging aspects of Proximity-based Services in 5GC</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40%-&gt;   60%</a:t>
                      </a:r>
                    </a:p>
                    <a:p>
                      <a:pPr algn="ctr">
                        <a:spcAft>
                          <a:spcPts val="0"/>
                        </a:spcAft>
                      </a:pP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32.846</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SP-200767</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SA#93</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1" kern="1200" dirty="0">
                          <a:solidFill>
                            <a:schemeClr val="tx1"/>
                          </a:solidFill>
                          <a:effectLst/>
                          <a:latin typeface="Arial" panose="020B0604020202020204" pitchFamily="34" charset="0"/>
                          <a:ea typeface="+mn-ea"/>
                          <a:cs typeface="Arial" panose="020B0604020202020204" pitchFamily="34" charset="0"/>
                        </a:rPr>
                        <a:t> (09/2021)</a:t>
                      </a:r>
                      <a:r>
                        <a:rPr lang="en-GB" altLang="zh-CN" sz="1100" b="1" kern="1200" dirty="0">
                          <a:solidFill>
                            <a:schemeClr val="dk1"/>
                          </a:solidFill>
                          <a:effectLst/>
                          <a:latin typeface="Arial" panose="020B0604020202020204" pitchFamily="34" charset="0"/>
                          <a:ea typeface="+mn-ea"/>
                          <a:cs typeface="+mn-cs"/>
                        </a:rPr>
                        <a:t> </a:t>
                      </a:r>
                      <a:endParaRPr lang="sv-SE" altLang="zh-CN" sz="1100" b="1"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CATT</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FS_5G_Prose_CH</a:t>
            </a:r>
          </a:p>
        </p:txBody>
      </p:sp>
      <p:sp>
        <p:nvSpPr>
          <p:cNvPr id="10" name="文本框 9"/>
          <p:cNvSpPr txBox="1"/>
          <p:nvPr/>
        </p:nvSpPr>
        <p:spPr>
          <a:xfrm>
            <a:off x="448394" y="2552472"/>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448394" y="2931977"/>
            <a:ext cx="11269350" cy="3108543"/>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400" dirty="0" err="1">
                <a:latin typeface="Calibri" pitchFamily="34" charset="0"/>
                <a:ea typeface="宋体" pitchFamily="2" charset="-122"/>
                <a:cs typeface="Arial" charset="0"/>
              </a:rPr>
              <a:t>pCRs</a:t>
            </a:r>
            <a:r>
              <a:rPr lang="en-US" sz="1400" dirty="0">
                <a:latin typeface="Calibri" pitchFamily="34" charset="0"/>
                <a:ea typeface="宋体" pitchFamily="2" charset="-122"/>
                <a:cs typeface="Arial" charset="0"/>
              </a:rPr>
              <a:t>  agreed to TR 32.846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GB" sz="1400" dirty="0">
                <a:latin typeface="Calibri" pitchFamily="34" charset="0"/>
                <a:ea typeface="宋体" pitchFamily="2" charset="-122"/>
                <a:cs typeface="Arial" charset="0"/>
              </a:rPr>
              <a:t>Updates </a:t>
            </a:r>
            <a:r>
              <a:rPr lang="en-US" sz="1400" dirty="0">
                <a:latin typeface="Calibri" pitchFamily="34" charset="0"/>
                <a:ea typeface="宋体" pitchFamily="2" charset="-122"/>
                <a:cs typeface="Arial" charset="0"/>
              </a:rPr>
              <a:t>on Direct Discovery charging:</a:t>
            </a:r>
          </a:p>
          <a:p>
            <a:pPr marL="1503363" lvl="2"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latest TS 23.304 </a:t>
            </a:r>
            <a:r>
              <a:rPr lang="en-GB" sz="1400" dirty="0">
                <a:latin typeface="Calibri" pitchFamily="34" charset="0"/>
                <a:ea typeface="宋体" pitchFamily="2" charset="-122"/>
                <a:cs typeface="Arial" charset="0"/>
              </a:rPr>
              <a:t>for Direct Discovery charging over PC5 reference point (</a:t>
            </a:r>
            <a:r>
              <a:rPr lang="en-GB" sz="1400" dirty="0" err="1">
                <a:latin typeface="Calibri" pitchFamily="34" charset="0"/>
                <a:ea typeface="宋体" pitchFamily="2" charset="-122"/>
                <a:cs typeface="Arial" charset="0"/>
              </a:rPr>
              <a:t>e.g</a:t>
            </a:r>
            <a:r>
              <a:rPr lang="en-GB" sz="1400" dirty="0">
                <a:latin typeface="Calibri" pitchFamily="34" charset="0"/>
                <a:ea typeface="宋体" pitchFamily="2" charset="-122"/>
                <a:cs typeface="Arial" charset="0"/>
              </a:rPr>
              <a:t> </a:t>
            </a:r>
            <a:r>
              <a:rPr lang="en-US" sz="1400" dirty="0">
                <a:latin typeface="Calibri" pitchFamily="34" charset="0"/>
                <a:ea typeface="宋体" pitchFamily="2" charset="-122"/>
                <a:cs typeface="Arial" charset="0"/>
              </a:rPr>
              <a:t>Group Member Discovery and UE-to-Network Relay Discovery)</a:t>
            </a:r>
            <a:r>
              <a:rPr lang="en-GB" sz="1400" dirty="0">
                <a:latin typeface="Calibri" pitchFamily="34" charset="0"/>
                <a:ea typeface="宋体" pitchFamily="2" charset="-122"/>
                <a:cs typeface="Arial" charset="0"/>
              </a:rPr>
              <a:t>, </a:t>
            </a:r>
            <a:r>
              <a:rPr lang="en-US" sz="1400" dirty="0">
                <a:latin typeface="Calibri" pitchFamily="34" charset="0"/>
                <a:ea typeface="宋体" pitchFamily="2" charset="-122"/>
                <a:cs typeface="Arial" charset="0"/>
              </a:rPr>
              <a:t>and additional CEF based flow.</a:t>
            </a:r>
            <a:endParaRPr lang="en-GB" sz="1400" dirty="0">
              <a:latin typeface="Calibri" pitchFamily="34" charset="0"/>
              <a:ea typeface="宋体" pitchFamily="2" charset="-122"/>
              <a:cs typeface="Arial" charset="0"/>
            </a:endParaRPr>
          </a:p>
          <a:p>
            <a:pPr marL="1503363" lvl="2"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Categorization between: </a:t>
            </a:r>
          </a:p>
          <a:p>
            <a:pPr marL="2112963" lvl="3"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Discovery Request with command (Announce request, Monitor request..) with 5G DDNMF (CTF) or CEF based</a:t>
            </a:r>
          </a:p>
          <a:p>
            <a:pPr marL="2112963" lvl="3"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Discovery Reporting re-using TS 32.277 flows based on 5G DDNMF with "</a:t>
            </a:r>
            <a:r>
              <a:rPr lang="en-US" sz="1400" dirty="0" err="1">
                <a:latin typeface="Calibri" pitchFamily="34" charset="0"/>
                <a:ea typeface="宋体" pitchFamily="2" charset="-122"/>
                <a:cs typeface="Arial" charset="0"/>
              </a:rPr>
              <a:t>ProSe</a:t>
            </a:r>
            <a:r>
              <a:rPr lang="en-US" sz="1400" dirty="0">
                <a:latin typeface="Calibri" pitchFamily="34" charset="0"/>
                <a:ea typeface="宋体" pitchFamily="2" charset="-122"/>
                <a:cs typeface="Arial" charset="0"/>
              </a:rPr>
              <a:t> Function" role.</a:t>
            </a:r>
          </a:p>
          <a:p>
            <a:pPr marL="893763" lvl="1"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New charging solutions for </a:t>
            </a:r>
            <a:r>
              <a:rPr lang="en-US" sz="1400" dirty="0" err="1">
                <a:latin typeface="Calibri" pitchFamily="34" charset="0"/>
                <a:ea typeface="宋体" pitchFamily="2" charset="-122"/>
                <a:cs typeface="Arial" charset="0"/>
              </a:rPr>
              <a:t>ProSe</a:t>
            </a:r>
            <a:r>
              <a:rPr lang="en-US" sz="1400" dirty="0">
                <a:latin typeface="Calibri" pitchFamily="34" charset="0"/>
                <a:ea typeface="宋体" pitchFamily="2" charset="-122"/>
                <a:cs typeface="Arial" charset="0"/>
              </a:rPr>
              <a:t> Direct Communication in PEC and SCUR scenario: </a:t>
            </a:r>
          </a:p>
          <a:p>
            <a:pPr marL="1503363" lvl="2" indent="-285750" defTabSz="1219170" eaLnBrk="1" fontAlgn="auto" hangingPunct="1">
              <a:spcBef>
                <a:spcPts val="0"/>
              </a:spcBef>
              <a:spcAft>
                <a:spcPts val="0"/>
              </a:spcAft>
              <a:buFont typeface="Wingdings" panose="05000000000000000000" pitchFamily="2" charset="2"/>
              <a:buChar char="§"/>
              <a:defRPr/>
            </a:pPr>
            <a:r>
              <a:rPr lang="fr-FR" sz="1400" dirty="0" err="1">
                <a:latin typeface="Calibri" pitchFamily="34" charset="0"/>
                <a:ea typeface="宋体" pitchFamily="2" charset="-122"/>
                <a:cs typeface="Arial" charset="0"/>
              </a:rPr>
              <a:t>ProSe</a:t>
            </a:r>
            <a:r>
              <a:rPr lang="fr-FR" sz="1400" dirty="0">
                <a:latin typeface="Calibri" pitchFamily="34" charset="0"/>
                <a:ea typeface="宋体" pitchFamily="2" charset="-122"/>
                <a:cs typeface="Arial" charset="0"/>
              </a:rPr>
              <a:t> Broadcast mode </a:t>
            </a:r>
            <a:r>
              <a:rPr lang="en-US" sz="1400" dirty="0">
                <a:latin typeface="Calibri" pitchFamily="34" charset="0"/>
                <a:ea typeface="宋体" pitchFamily="2" charset="-122"/>
                <a:cs typeface="Arial" charset="0"/>
              </a:rPr>
              <a:t>based on </a:t>
            </a:r>
            <a:r>
              <a:rPr lang="fr-FR" sz="1400" dirty="0">
                <a:latin typeface="Calibri" pitchFamily="34" charset="0"/>
                <a:ea typeface="宋体" pitchFamily="2" charset="-122"/>
                <a:cs typeface="Arial" charset="0"/>
              </a:rPr>
              <a:t>CTF split UE (AMC) - 5G DDNMF (ADF) </a:t>
            </a:r>
          </a:p>
          <a:p>
            <a:pPr marL="1503363" lvl="2" indent="-285750" defTabSz="1219170" eaLnBrk="1" fontAlgn="auto" hangingPunct="1">
              <a:spcBef>
                <a:spcPts val="0"/>
              </a:spcBef>
              <a:spcAft>
                <a:spcPts val="0"/>
              </a:spcAft>
              <a:buFont typeface="Wingdings" panose="05000000000000000000" pitchFamily="2" charset="2"/>
              <a:buChar char="§"/>
              <a:defRPr/>
            </a:pPr>
            <a:r>
              <a:rPr lang="en-US" sz="1400" dirty="0" err="1">
                <a:latin typeface="Calibri" pitchFamily="34" charset="0"/>
                <a:ea typeface="宋体" pitchFamily="2" charset="-122"/>
                <a:cs typeface="Arial" charset="0"/>
              </a:rPr>
              <a:t>ProSe</a:t>
            </a:r>
            <a:r>
              <a:rPr lang="en-US" sz="1400" dirty="0">
                <a:latin typeface="Calibri" pitchFamily="34" charset="0"/>
                <a:ea typeface="宋体" pitchFamily="2" charset="-122"/>
                <a:cs typeface="Arial" charset="0"/>
              </a:rPr>
              <a:t> Groupcast mode based on TS 32.277 flows with "</a:t>
            </a:r>
            <a:r>
              <a:rPr lang="en-US" sz="1400" dirty="0" err="1">
                <a:latin typeface="Calibri" pitchFamily="34" charset="0"/>
                <a:ea typeface="宋体" pitchFamily="2" charset="-122"/>
                <a:cs typeface="Arial" charset="0"/>
              </a:rPr>
              <a:t>ProSe</a:t>
            </a:r>
            <a:r>
              <a:rPr lang="en-US" sz="1400" dirty="0">
                <a:latin typeface="Calibri" pitchFamily="34" charset="0"/>
                <a:ea typeface="宋体" pitchFamily="2" charset="-122"/>
                <a:cs typeface="Arial" charset="0"/>
              </a:rPr>
              <a:t> Function" replaced by </a:t>
            </a:r>
            <a:r>
              <a:rPr lang="en-US" sz="1400" dirty="0" err="1">
                <a:latin typeface="Calibri" pitchFamily="34" charset="0"/>
                <a:ea typeface="宋体" pitchFamily="2" charset="-122"/>
                <a:cs typeface="Arial" charset="0"/>
              </a:rPr>
              <a:t>ProSe</a:t>
            </a:r>
            <a:r>
              <a:rPr lang="en-US" sz="1400" dirty="0">
                <a:latin typeface="Calibri" pitchFamily="34" charset="0"/>
                <a:ea typeface="宋体" pitchFamily="2" charset="-122"/>
                <a:cs typeface="Arial" charset="0"/>
              </a:rPr>
              <a:t> Service with PC3ch to UE.</a:t>
            </a:r>
          </a:p>
          <a:p>
            <a:pPr marL="1503363" lvl="2" indent="-285750" defTabSz="1219170" eaLnBrk="1" fontAlgn="auto" hangingPunct="1">
              <a:spcBef>
                <a:spcPts val="0"/>
              </a:spcBef>
              <a:spcAft>
                <a:spcPts val="0"/>
              </a:spcAft>
              <a:buFont typeface="Wingdings" panose="05000000000000000000" pitchFamily="2" charset="2"/>
              <a:buChar char="§"/>
              <a:defRPr/>
            </a:pPr>
            <a:r>
              <a:rPr lang="fr-FR" sz="1400" dirty="0" err="1">
                <a:latin typeface="Calibri" pitchFamily="34" charset="0"/>
                <a:ea typeface="宋体" pitchFamily="2" charset="-122"/>
                <a:cs typeface="Arial" charset="0"/>
              </a:rPr>
              <a:t>Add</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ProSe</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converged</a:t>
            </a:r>
            <a:r>
              <a:rPr lang="fr-FR" sz="1400" dirty="0">
                <a:latin typeface="Calibri" pitchFamily="34" charset="0"/>
                <a:ea typeface="宋体" pitchFamily="2" charset="-122"/>
                <a:cs typeface="Arial" charset="0"/>
              </a:rPr>
              <a:t> </a:t>
            </a:r>
            <a:r>
              <a:rPr lang="fr-FR" sz="1400" dirty="0" err="1">
                <a:latin typeface="Calibri" pitchFamily="34" charset="0"/>
                <a:ea typeface="宋体" pitchFamily="2" charset="-122"/>
                <a:cs typeface="Arial" charset="0"/>
              </a:rPr>
              <a:t>charging</a:t>
            </a:r>
            <a:r>
              <a:rPr lang="fr-FR" sz="1400" dirty="0">
                <a:latin typeface="Calibri" pitchFamily="34" charset="0"/>
                <a:ea typeface="宋体" pitchFamily="2" charset="-122"/>
                <a:cs typeface="Arial" charset="0"/>
              </a:rPr>
              <a:t> architectures: </a:t>
            </a:r>
            <a:r>
              <a:rPr lang="fr-FR" sz="1400" dirty="0" err="1">
                <a:latin typeface="Calibri" pitchFamily="34" charset="0"/>
                <a:ea typeface="宋体" pitchFamily="2" charset="-122"/>
                <a:cs typeface="Arial" charset="0"/>
              </a:rPr>
              <a:t>ProSe</a:t>
            </a:r>
            <a:r>
              <a:rPr lang="fr-FR" sz="1400" dirty="0">
                <a:latin typeface="Calibri" pitchFamily="34" charset="0"/>
                <a:ea typeface="宋体" pitchFamily="2" charset="-122"/>
                <a:cs typeface="Arial" charset="0"/>
              </a:rPr>
              <a:t> Service (CTF-ADF)  and CEF </a:t>
            </a:r>
            <a:r>
              <a:rPr lang="fr-FR" sz="1400" dirty="0" err="1">
                <a:latin typeface="Calibri" pitchFamily="34" charset="0"/>
                <a:ea typeface="宋体" pitchFamily="2" charset="-122"/>
                <a:cs typeface="Arial" charset="0"/>
              </a:rPr>
              <a:t>based</a:t>
            </a:r>
            <a:endParaRPr lang="fr-FR" sz="14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Draft TR 32.846 (email approval S5-213612)</a:t>
            </a: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6200227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extLst>
              <p:ext uri="{D42A27DB-BD31-4B8C-83A1-F6EECF244321}">
                <p14:modId xmlns:p14="http://schemas.microsoft.com/office/powerpoint/2010/main" val="2644797396"/>
              </p:ext>
            </p:extLst>
          </p:nvPr>
        </p:nvGraphicFramePr>
        <p:xfrm>
          <a:off x="380975" y="1594564"/>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FS_5GLAN_CH</a:t>
                      </a:r>
                      <a:endParaRPr lang="fr-FR"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SID on Charging Aspects of 5G LAN-type Services</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10%-&gt; 40%</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28.822</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SP-201081</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(09/2021)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a:solidFill>
                            <a:schemeClr val="tx1"/>
                          </a:solidFill>
                          <a:effectLst/>
                          <a:latin typeface="+mn-lt"/>
                          <a:ea typeface="+mn-ea"/>
                          <a:cs typeface="+mn-cs"/>
                        </a:rPr>
                        <a:t>Huawei</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FS_5GLAN_CH</a:t>
            </a:r>
          </a:p>
        </p:txBody>
      </p:sp>
      <p:sp>
        <p:nvSpPr>
          <p:cNvPr id="10" name="文本框 9"/>
          <p:cNvSpPr txBox="1"/>
          <p:nvPr/>
        </p:nvSpPr>
        <p:spPr>
          <a:xfrm>
            <a:off x="380975" y="3093667"/>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380975" y="3638662"/>
            <a:ext cx="11269350" cy="2462213"/>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400" dirty="0" err="1">
                <a:latin typeface="Calibri" pitchFamily="34" charset="0"/>
                <a:ea typeface="宋体" pitchFamily="2" charset="-122"/>
                <a:cs typeface="Arial" charset="0"/>
              </a:rPr>
              <a:t>pCRs</a:t>
            </a:r>
            <a:r>
              <a:rPr lang="en-US" sz="1400" dirty="0">
                <a:latin typeface="Calibri" pitchFamily="34" charset="0"/>
                <a:ea typeface="宋体" pitchFamily="2" charset="-122"/>
                <a:cs typeface="Arial" charset="0"/>
              </a:rPr>
              <a:t>  agreed to TR 28.822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New UDM based solution for 5G VN Group: </a:t>
            </a:r>
          </a:p>
          <a:p>
            <a:pPr marL="1503363" lvl="2"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CEF based architecture</a:t>
            </a:r>
          </a:p>
          <a:p>
            <a:pPr marL="1503363" lvl="2"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Relying on existing UDM services for VN Group identification and membership information collection (subscription/notification)  </a:t>
            </a:r>
          </a:p>
          <a:p>
            <a:pPr marL="893763" lvl="1"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New topic "</a:t>
            </a:r>
            <a:r>
              <a:rPr lang="en-GB" sz="1400" dirty="0">
                <a:latin typeface="Calibri" pitchFamily="34" charset="0"/>
                <a:ea typeface="宋体" pitchFamily="2" charset="-122"/>
                <a:cs typeface="Arial" charset="0"/>
              </a:rPr>
              <a:t>5G VN group Communication" with related </a:t>
            </a:r>
            <a:r>
              <a:rPr lang="en-US" sz="1400" dirty="0">
                <a:latin typeface="Calibri" pitchFamily="34" charset="0"/>
                <a:ea typeface="宋体" pitchFamily="2" charset="-122"/>
                <a:cs typeface="Arial" charset="0"/>
              </a:rPr>
              <a:t>use case, potential requirements and Key issue (includes unicast, broadcast and multicast communication)</a:t>
            </a:r>
            <a:endParaRPr lang="en-GB"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Wingdings" panose="05000000000000000000" pitchFamily="2" charset="2"/>
              <a:buChar char="§"/>
              <a:defRPr/>
            </a:pPr>
            <a:r>
              <a:rPr lang="en-US" sz="1400" dirty="0">
                <a:latin typeface="Calibri" pitchFamily="34" charset="0"/>
                <a:ea typeface="宋体" pitchFamily="2" charset="-122"/>
                <a:cs typeface="Arial" charset="0"/>
              </a:rPr>
              <a:t>New SMF based charging solution for traffic forwarding between UEs in the 5G VN group, using different methods (Local switch, N19 based or N6 based).</a:t>
            </a:r>
          </a:p>
          <a:p>
            <a:pPr marL="285750" indent="-285750" defTabSz="1219170" eaLnBrk="1" fontAlgn="auto" hangingPunct="1">
              <a:spcBef>
                <a:spcPts val="0"/>
              </a:spcBef>
              <a:spcAft>
                <a:spcPts val="0"/>
              </a:spcAft>
              <a:buFont typeface="Wingdings" panose="05000000000000000000" pitchFamily="2" charset="2"/>
              <a:buChar char="Ø"/>
              <a:defRPr/>
            </a:pPr>
            <a:r>
              <a:rPr lang="en-US" sz="1400" dirty="0">
                <a:latin typeface="Calibri" pitchFamily="34" charset="0"/>
                <a:ea typeface="宋体" pitchFamily="2" charset="-122"/>
                <a:cs typeface="Arial" charset="0"/>
              </a:rPr>
              <a:t>Draft TR 28.822 (email approval S5-213616)</a:t>
            </a:r>
          </a:p>
          <a:p>
            <a:pPr marL="609585" lvl="1" indent="0" defTabSz="1219170" eaLnBrk="1" fontAlgn="auto" hangingPunct="1">
              <a:spcBef>
                <a:spcPts val="0"/>
              </a:spcBef>
              <a:spcAft>
                <a:spcPts val="0"/>
              </a:spcAft>
              <a:defRPr/>
            </a:pPr>
            <a:endParaRPr lang="en-US" sz="1400" dirty="0">
              <a:latin typeface="Calibri" pitchFamily="34" charset="0"/>
              <a:ea typeface="宋体" pitchFamily="2" charset="-122"/>
              <a:cs typeface="Arial" charset="0"/>
            </a:endParaRPr>
          </a:p>
          <a:p>
            <a:pPr marL="893763" lvl="1" indent="-285750" defTabSz="1219170" eaLnBrk="1" fontAlgn="auto" hangingPunct="1">
              <a:spcBef>
                <a:spcPts val="0"/>
              </a:spcBef>
              <a:spcAft>
                <a:spcPts val="0"/>
              </a:spcAft>
              <a:buFont typeface="Arial" panose="020B0604020202020204" pitchFamily="34" charset="0"/>
              <a:buChar char="•"/>
              <a:defRPr/>
            </a:pPr>
            <a:endParaRPr lang="en-US" sz="14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15106559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3"/>
          <p:cNvGraphicFramePr>
            <a:graphicFrameLocks/>
          </p:cNvGraphicFramePr>
          <p:nvPr/>
        </p:nvGraphicFramePr>
        <p:xfrm>
          <a:off x="317026" y="1167695"/>
          <a:ext cx="11295212" cy="1499103"/>
        </p:xfrm>
        <a:graphic>
          <a:graphicData uri="http://schemas.openxmlformats.org/drawingml/2006/table">
            <a:tbl>
              <a:tblPr firstRow="1" bandRow="1">
                <a:tableStyleId>{5C22544A-7EE6-4342-B048-85BDC9FD1C3A}</a:tableStyleId>
              </a:tblPr>
              <a:tblGrid>
                <a:gridCol w="1012629">
                  <a:extLst>
                    <a:ext uri="{9D8B030D-6E8A-4147-A177-3AD203B41FA5}">
                      <a16:colId xmlns:a16="http://schemas.microsoft.com/office/drawing/2014/main" val="23408469"/>
                    </a:ext>
                  </a:extLst>
                </a:gridCol>
                <a:gridCol w="2263294">
                  <a:extLst>
                    <a:ext uri="{9D8B030D-6E8A-4147-A177-3AD203B41FA5}">
                      <a16:colId xmlns:a16="http://schemas.microsoft.com/office/drawing/2014/main" val="1386727148"/>
                    </a:ext>
                  </a:extLst>
                </a:gridCol>
                <a:gridCol w="1122259">
                  <a:extLst>
                    <a:ext uri="{9D8B030D-6E8A-4147-A177-3AD203B41FA5}">
                      <a16:colId xmlns:a16="http://schemas.microsoft.com/office/drawing/2014/main" val="4240727412"/>
                    </a:ext>
                  </a:extLst>
                </a:gridCol>
                <a:gridCol w="935843">
                  <a:extLst>
                    <a:ext uri="{9D8B030D-6E8A-4147-A177-3AD203B41FA5}">
                      <a16:colId xmlns:a16="http://schemas.microsoft.com/office/drawing/2014/main" val="20003"/>
                    </a:ext>
                  </a:extLst>
                </a:gridCol>
                <a:gridCol w="839912">
                  <a:extLst>
                    <a:ext uri="{9D8B030D-6E8A-4147-A177-3AD203B41FA5}">
                      <a16:colId xmlns:a16="http://schemas.microsoft.com/office/drawing/2014/main" val="20006"/>
                    </a:ext>
                  </a:extLst>
                </a:gridCol>
                <a:gridCol w="1198240">
                  <a:extLst>
                    <a:ext uri="{9D8B030D-6E8A-4147-A177-3AD203B41FA5}">
                      <a16:colId xmlns:a16="http://schemas.microsoft.com/office/drawing/2014/main" val="1675550634"/>
                    </a:ext>
                  </a:extLst>
                </a:gridCol>
                <a:gridCol w="1053949">
                  <a:extLst>
                    <a:ext uri="{9D8B030D-6E8A-4147-A177-3AD203B41FA5}">
                      <a16:colId xmlns:a16="http://schemas.microsoft.com/office/drawing/2014/main" val="20007"/>
                    </a:ext>
                  </a:extLst>
                </a:gridCol>
                <a:gridCol w="1022753">
                  <a:extLst>
                    <a:ext uri="{9D8B030D-6E8A-4147-A177-3AD203B41FA5}">
                      <a16:colId xmlns:a16="http://schemas.microsoft.com/office/drawing/2014/main" val="20004"/>
                    </a:ext>
                  </a:extLst>
                </a:gridCol>
                <a:gridCol w="1846333">
                  <a:extLst>
                    <a:ext uri="{9D8B030D-6E8A-4147-A177-3AD203B41FA5}">
                      <a16:colId xmlns:a16="http://schemas.microsoft.com/office/drawing/2014/main" val="20005"/>
                    </a:ext>
                  </a:extLst>
                </a:gridCol>
              </a:tblGrid>
              <a:tr h="607744">
                <a:tc>
                  <a:txBody>
                    <a:bodyPr/>
                    <a:lstStyle/>
                    <a:p>
                      <a:pPr algn="ctr">
                        <a:spcAft>
                          <a:spcPts val="0"/>
                        </a:spcAft>
                      </a:pPr>
                      <a:r>
                        <a:rPr lang="en-GB" sz="1200" b="1" kern="1200" dirty="0">
                          <a:solidFill>
                            <a:schemeClr val="lt1"/>
                          </a:solidFill>
                          <a:latin typeface="+mn-lt"/>
                          <a:ea typeface="+mn-ea"/>
                          <a:cs typeface="+mn-cs"/>
                        </a:rPr>
                        <a:t>WI code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algn="ctr">
                        <a:spcAft>
                          <a:spcPts val="0"/>
                        </a:spcAft>
                      </a:pPr>
                      <a:r>
                        <a:rPr lang="en-GB" sz="1200" b="1" kern="1200" dirty="0">
                          <a:solidFill>
                            <a:schemeClr val="lt1"/>
                          </a:solidFill>
                          <a:latin typeface="+mn-lt"/>
                          <a:ea typeface="+mn-ea"/>
                          <a:cs typeface="+mn-cs"/>
                        </a:rPr>
                        <a:t>WI Title</a:t>
                      </a:r>
                      <a:endParaRPr lang="sv-SE" sz="1200" b="1" kern="1200" dirty="0">
                        <a:solidFill>
                          <a:schemeClr val="lt1"/>
                        </a:solidFill>
                        <a:latin typeface="+mn-lt"/>
                        <a:ea typeface="+mn-ea"/>
                        <a:cs typeface="+mn-cs"/>
                      </a:endParaRPr>
                    </a:p>
                  </a:txBody>
                  <a:tcPr marL="9525" marR="9525" marT="9525" marB="9525" anchor="ctr">
                    <a:solidFill>
                      <a:srgbClr val="C1E44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200" dirty="0" err="1"/>
                        <a:t>Completion</a:t>
                      </a:r>
                      <a:r>
                        <a:rPr lang="sv-SE" sz="1200" dirty="0"/>
                        <a:t> rate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TS/TR</a:t>
                      </a:r>
                    </a:p>
                    <a:p>
                      <a:pPr marL="0" marR="0" lvl="0" indent="0" algn="ctr" defTabSz="1219170" rtl="0" eaLnBrk="1" fontAlgn="auto" latinLnBrk="0" hangingPunct="1">
                        <a:lnSpc>
                          <a:spcPct val="100000"/>
                        </a:lnSpc>
                        <a:spcBef>
                          <a:spcPts val="0"/>
                        </a:spcBef>
                        <a:spcAft>
                          <a:spcPts val="0"/>
                        </a:spcAft>
                        <a:buClrTx/>
                        <a:buSzTx/>
                        <a:buFontTx/>
                        <a:buNone/>
                        <a:tabLst/>
                        <a:defRPr/>
                      </a:pP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err="1"/>
                        <a:t>Tdoc</a:t>
                      </a:r>
                      <a:r>
                        <a:rPr lang="en-US" altLang="zh-CN" sz="1200" dirty="0"/>
                        <a:t> reference</a:t>
                      </a:r>
                      <a:endParaRPr lang="sv-SE" sz="1200" dirty="0"/>
                    </a:p>
                  </a:txBody>
                  <a:tcPr anchor="ctr">
                    <a:solidFill>
                      <a:srgbClr val="C1E442"/>
                    </a:solidFill>
                  </a:tcPr>
                </a:tc>
                <a:tc>
                  <a:txBody>
                    <a:bodyPr/>
                    <a:lstStyle/>
                    <a:p>
                      <a:pPr algn="ctr"/>
                      <a:r>
                        <a:rPr lang="sv-SE" sz="1200" dirty="0"/>
                        <a:t>Target date</a:t>
                      </a:r>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Rapporteur</a:t>
                      </a:r>
                    </a:p>
                    <a:p>
                      <a:pPr algn="ct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altLang="zh-CN" sz="1200" dirty="0"/>
                        <a:t>Related</a:t>
                      </a:r>
                      <a:r>
                        <a:rPr lang="sv-SE" altLang="zh-CN" sz="1200" baseline="0" dirty="0"/>
                        <a:t> groups</a:t>
                      </a:r>
                      <a:endParaRPr lang="sv-SE" sz="1200" dirty="0"/>
                    </a:p>
                  </a:txBody>
                  <a:tcPr anchor="ctr">
                    <a:solidFill>
                      <a:srgbClr val="C1E44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dirty="0"/>
                        <a:t>Related</a:t>
                      </a:r>
                      <a:r>
                        <a:rPr lang="sv-SE" sz="1200" baseline="0" dirty="0"/>
                        <a:t> </a:t>
                      </a:r>
                      <a:r>
                        <a:rPr lang="en-US" altLang="zh-CN" sz="1200" dirty="0"/>
                        <a:t>topic</a:t>
                      </a:r>
                      <a:endParaRPr lang="sv-SE" sz="1200" dirty="0"/>
                    </a:p>
                  </a:txBody>
                  <a:tcPr anchor="ctr">
                    <a:solidFill>
                      <a:srgbClr val="C1E442"/>
                    </a:solidFill>
                  </a:tcPr>
                </a:tc>
                <a:extLst>
                  <a:ext uri="{0D108BD9-81ED-4DB2-BD59-A6C34878D82A}">
                    <a16:rowId xmlns:a16="http://schemas.microsoft.com/office/drawing/2014/main" val="2515750895"/>
                  </a:ext>
                </a:extLst>
              </a:tr>
              <a:tr h="891359">
                <a:tc>
                  <a:txBody>
                    <a:bodyPr/>
                    <a:lstStyle/>
                    <a:p>
                      <a:pPr marL="0" algn="ctr" defTabSz="1219170" rtl="0" eaLnBrk="1" latinLnBrk="0" hangingPunct="1">
                        <a:spcAft>
                          <a:spcPts val="0"/>
                        </a:spcAft>
                      </a:pPr>
                      <a:r>
                        <a:rPr lang="en-US" sz="1100" b="0" kern="1200" dirty="0">
                          <a:solidFill>
                            <a:schemeClr val="tx1"/>
                          </a:solidFill>
                          <a:effectLst/>
                          <a:latin typeface="Arial" panose="020B0604020202020204" pitchFamily="34" charset="0"/>
                          <a:ea typeface="+mn-ea"/>
                          <a:cs typeface="Arial" panose="020B0604020202020204" pitchFamily="34" charset="0"/>
                        </a:rPr>
                        <a:t>FS_NETSLICE_CH_Ph2</a:t>
                      </a:r>
                      <a:endParaRPr lang="fr-FR" sz="11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FFFFCC"/>
                    </a:solidFill>
                  </a:tcPr>
                </a:tc>
                <a:tc>
                  <a:txBody>
                    <a:bodyPr/>
                    <a:lstStyle/>
                    <a:p>
                      <a:pPr marL="82550" marR="0" lvl="0" indent="0" algn="l" defTabSz="1219170" rtl="0" eaLnBrk="1" fontAlgn="t" latinLnBrk="0" hangingPunct="1">
                        <a:lnSpc>
                          <a:spcPct val="100000"/>
                        </a:lnSpc>
                        <a:spcBef>
                          <a:spcPts val="0"/>
                        </a:spcBef>
                        <a:spcAft>
                          <a:spcPts val="0"/>
                        </a:spcAft>
                        <a:buClrTx/>
                        <a:buSzTx/>
                        <a:buFontTx/>
                        <a:buNone/>
                        <a:tabLst/>
                        <a:defRPr/>
                      </a:pPr>
                      <a:r>
                        <a:rPr lang="en-US" sz="1100" b="0" kern="1200" dirty="0">
                          <a:solidFill>
                            <a:schemeClr val="tx1"/>
                          </a:solidFill>
                          <a:effectLst/>
                          <a:latin typeface="Arial" panose="020B0604020202020204" pitchFamily="34" charset="0"/>
                          <a:ea typeface="+mn-ea"/>
                          <a:cs typeface="Arial" panose="020B0604020202020204" pitchFamily="34" charset="0"/>
                        </a:rPr>
                        <a:t>Study on Charging Aspects for Network Slicing Phase 2 </a:t>
                      </a:r>
                      <a:endParaRPr lang="en-US"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15</a:t>
                      </a:r>
                      <a:r>
                        <a:rPr lang="en-US" altLang="zh-CN" sz="1100" kern="1200" dirty="0">
                          <a:solidFill>
                            <a:schemeClr val="dk1"/>
                          </a:solidFill>
                          <a:effectLst/>
                          <a:latin typeface="Arial" panose="020B0604020202020204" pitchFamily="34" charset="0"/>
                          <a:ea typeface="+mn-ea"/>
                          <a:cs typeface="+mn-cs"/>
                        </a:rPr>
                        <a:t>%-&gt;  30%</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mn-cs"/>
                        </a:rPr>
                        <a:t>TR 32.847</a:t>
                      </a: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100" b="1" u="sng" dirty="0">
                          <a:solidFill>
                            <a:srgbClr val="0000FF"/>
                          </a:solidFill>
                          <a:latin typeface="Arial" panose="020B0604020202020204" pitchFamily="34" charset="0"/>
                          <a:hlinkClick r:id="rId2"/>
                        </a:rPr>
                        <a:t>SP-201082</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SA#93</a:t>
                      </a:r>
                    </a:p>
                    <a:p>
                      <a:pPr marL="0" marR="0" lvl="0" indent="0" algn="ctr" defTabSz="1219170" rtl="0" eaLnBrk="1" fontAlgn="auto" latinLnBrk="0" hangingPunct="1">
                        <a:lnSpc>
                          <a:spcPct val="100000"/>
                        </a:lnSpc>
                        <a:spcBef>
                          <a:spcPts val="0"/>
                        </a:spcBef>
                        <a:spcAft>
                          <a:spcPts val="0"/>
                        </a:spcAft>
                        <a:buClrTx/>
                        <a:buSzTx/>
                        <a:buFontTx/>
                        <a:buNone/>
                        <a:tabLst/>
                        <a:defRPr/>
                      </a:pPr>
                      <a:r>
                        <a:rPr lang="en-GB" altLang="zh-CN" sz="1100" b="0" kern="1200" dirty="0">
                          <a:solidFill>
                            <a:schemeClr val="tx1"/>
                          </a:solidFill>
                          <a:effectLst/>
                          <a:latin typeface="Arial" panose="020B0604020202020204" pitchFamily="34" charset="0"/>
                          <a:ea typeface="+mn-ea"/>
                          <a:cs typeface="Arial" panose="020B0604020202020204" pitchFamily="34" charset="0"/>
                        </a:rPr>
                        <a:t> (09/2021)</a:t>
                      </a:r>
                      <a:r>
                        <a:rPr lang="en-GB" altLang="zh-CN" sz="1100" kern="1200" dirty="0">
                          <a:solidFill>
                            <a:schemeClr val="dk1"/>
                          </a:solidFill>
                          <a:effectLst/>
                          <a:latin typeface="Arial" panose="020B0604020202020204" pitchFamily="34" charset="0"/>
                          <a:ea typeface="+mn-ea"/>
                          <a:cs typeface="+mn-cs"/>
                        </a:rPr>
                        <a:t> </a:t>
                      </a:r>
                      <a:endParaRPr lang="sv-SE" altLang="zh-CN"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100" b="0" kern="1200" dirty="0" err="1">
                          <a:solidFill>
                            <a:schemeClr val="tx1"/>
                          </a:solidFill>
                          <a:effectLst/>
                          <a:latin typeface="+mn-lt"/>
                          <a:ea typeface="+mn-ea"/>
                          <a:cs typeface="+mn-cs"/>
                        </a:rPr>
                        <a:t>Matrixx</a:t>
                      </a:r>
                      <a:endParaRPr kumimoji="0" lang="en-GB" altLang="zh-CN" sz="1100" b="0" i="0" u="none" strike="noStrike" cap="none" normalizeH="0" baseline="0" dirty="0">
                        <a:ln>
                          <a:noFill/>
                        </a:ln>
                        <a:solidFill>
                          <a:schemeClr val="tx1"/>
                        </a:solidFill>
                        <a:effectLst/>
                        <a:latin typeface="+mn-lt"/>
                        <a:ea typeface="+mn-ea"/>
                        <a:cs typeface="Arial" charset="0"/>
                      </a:endParaRPr>
                    </a:p>
                  </a:txBody>
                  <a:tcPr marL="68580" marR="68580" marT="0" marB="0" anchor="ctr">
                    <a:solidFill>
                      <a:srgbClr val="FFFFCC"/>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SimSun" panose="02010600030101010101" pitchFamily="2" charset="-122"/>
                        <a:cs typeface="+mn-cs"/>
                      </a:endParaRPr>
                    </a:p>
                  </a:txBody>
                  <a:tcPr marL="68580" marR="68580" marT="0" marB="0" anchor="ctr">
                    <a:solidFill>
                      <a:srgbClr val="FFFFCC"/>
                    </a:solidFill>
                  </a:tcPr>
                </a:tc>
                <a:tc>
                  <a:txBody>
                    <a:bodyPr/>
                    <a:lstStyle/>
                    <a:p>
                      <a:pPr algn="ctr">
                        <a:spcAft>
                          <a:spcPts val="0"/>
                        </a:spcAft>
                      </a:pPr>
                      <a:r>
                        <a:rPr lang="sv-SE" altLang="zh-CN" sz="1100" kern="1200" dirty="0">
                          <a:solidFill>
                            <a:schemeClr val="dk1"/>
                          </a:solidFill>
                          <a:effectLst/>
                          <a:latin typeface="Arial" panose="020B0604020202020204" pitchFamily="34" charset="0"/>
                          <a:ea typeface="+mn-ea"/>
                          <a:cs typeface="+mn-cs"/>
                        </a:rPr>
                        <a:t>-</a:t>
                      </a:r>
                      <a:endParaRPr lang="sv-SE" sz="1100" kern="1200" dirty="0">
                        <a:solidFill>
                          <a:schemeClr val="dk1"/>
                        </a:solidFill>
                        <a:effectLst/>
                        <a:latin typeface="Arial" panose="020B0604020202020204" pitchFamily="34" charset="0"/>
                        <a:ea typeface="+mn-ea"/>
                        <a:cs typeface="+mn-cs"/>
                      </a:endParaRPr>
                    </a:p>
                  </a:txBody>
                  <a:tcPr marL="68580" marR="68580" marT="0" marB="0" anchor="ctr">
                    <a:solidFill>
                      <a:srgbClr val="FFFFCC"/>
                    </a:solidFill>
                  </a:tcPr>
                </a:tc>
                <a:extLst>
                  <a:ext uri="{0D108BD9-81ED-4DB2-BD59-A6C34878D82A}">
                    <a16:rowId xmlns:a16="http://schemas.microsoft.com/office/drawing/2014/main" val="2792894448"/>
                  </a:ext>
                </a:extLst>
              </a:tr>
            </a:tbl>
          </a:graphicData>
        </a:graphic>
      </p:graphicFrame>
      <p:sp>
        <p:nvSpPr>
          <p:cNvPr id="8" name="Title 1"/>
          <p:cNvSpPr txBox="1">
            <a:spLocks/>
          </p:cNvSpPr>
          <p:nvPr/>
        </p:nvSpPr>
        <p:spPr>
          <a:xfrm>
            <a:off x="205572" y="39649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FS_NETSLICE_CH_Ph2</a:t>
            </a:r>
          </a:p>
        </p:txBody>
      </p:sp>
      <p:sp>
        <p:nvSpPr>
          <p:cNvPr id="10" name="文本框 9"/>
          <p:cNvSpPr txBox="1"/>
          <p:nvPr/>
        </p:nvSpPr>
        <p:spPr>
          <a:xfrm>
            <a:off x="342888" y="2666798"/>
            <a:ext cx="11269350" cy="292388"/>
          </a:xfrm>
          <a:prstGeom prst="rect">
            <a:avLst/>
          </a:prstGeom>
          <a:solidFill>
            <a:srgbClr val="C1E442"/>
          </a:solidFill>
        </p:spPr>
        <p:txBody>
          <a:bodyPr wrap="square" rtlCol="0">
            <a:spAutoFit/>
          </a:bodyPr>
          <a:lstStyle/>
          <a:p>
            <a:pPr algn="ctr"/>
            <a:r>
              <a:rPr lang="en-US" altLang="zh-CN" b="1" dirty="0"/>
              <a:t>Working Progress</a:t>
            </a:r>
            <a:endParaRPr lang="zh-CN" altLang="en-US" b="1" dirty="0"/>
          </a:p>
        </p:txBody>
      </p:sp>
      <p:sp>
        <p:nvSpPr>
          <p:cNvPr id="6" name="矩形 8">
            <a:extLst>
              <a:ext uri="{FF2B5EF4-FFF2-40B4-BE49-F238E27FC236}">
                <a16:creationId xmlns:a16="http://schemas.microsoft.com/office/drawing/2014/main" id="{E2F50771-D582-4BB4-AC25-5A8582F5DEDC}"/>
              </a:ext>
            </a:extLst>
          </p:cNvPr>
          <p:cNvSpPr/>
          <p:nvPr/>
        </p:nvSpPr>
        <p:spPr>
          <a:xfrm>
            <a:off x="461325" y="2886089"/>
            <a:ext cx="11269350" cy="3539430"/>
          </a:xfrm>
          <a:prstGeom prst="rect">
            <a:avLst/>
          </a:prstGeom>
          <a:noFill/>
          <a:ln>
            <a:noFill/>
          </a:ln>
        </p:spPr>
        <p:txBody>
          <a:bodyPr wrap="square">
            <a:spAutoFit/>
          </a:bodyPr>
          <a:lstStyle/>
          <a:p>
            <a:pPr marL="285750" indent="-285750" defTabSz="1219170" eaLnBrk="1" fontAlgn="auto" hangingPunct="1">
              <a:spcBef>
                <a:spcPts val="0"/>
              </a:spcBef>
              <a:spcAft>
                <a:spcPts val="0"/>
              </a:spcAft>
              <a:buFont typeface="Wingdings" panose="05000000000000000000" pitchFamily="2" charset="2"/>
              <a:buChar char="Ø"/>
              <a:defRPr/>
            </a:pPr>
            <a:r>
              <a:rPr lang="en-US" sz="1600" dirty="0" err="1">
                <a:latin typeface="Calibri" pitchFamily="34" charset="0"/>
                <a:ea typeface="宋体" pitchFamily="2" charset="-122"/>
                <a:cs typeface="Arial" charset="0"/>
              </a:rPr>
              <a:t>pCRs</a:t>
            </a:r>
            <a:r>
              <a:rPr lang="en-US" sz="1600" dirty="0">
                <a:latin typeface="Calibri" pitchFamily="34" charset="0"/>
                <a:ea typeface="宋体" pitchFamily="2" charset="-122"/>
                <a:cs typeface="Arial" charset="0"/>
              </a:rPr>
              <a:t>  agreed to TR 32.847 for introduction of :</a:t>
            </a:r>
          </a:p>
          <a:p>
            <a:pPr marL="893763" lvl="1" indent="-285750" defTabSz="1219170" eaLnBrk="1" fontAlgn="auto" hangingPunct="1">
              <a:spcBef>
                <a:spcPts val="0"/>
              </a:spcBef>
              <a:spcAft>
                <a:spcPts val="0"/>
              </a:spcAft>
              <a:buFont typeface="Wingdings" panose="05000000000000000000" pitchFamily="2" charset="2"/>
              <a:buChar char="§"/>
              <a:defRPr/>
            </a:pPr>
            <a:r>
              <a:rPr lang="en-US" sz="1600" dirty="0">
                <a:latin typeface="Calibri" pitchFamily="34" charset="0"/>
                <a:ea typeface="宋体" pitchFamily="2" charset="-122"/>
                <a:cs typeface="Arial" charset="0"/>
              </a:rPr>
              <a:t>New solutions for KI#3 (Volume based Converged Charging per NS) with their evaluation</a:t>
            </a:r>
          </a:p>
          <a:p>
            <a:pPr marL="1503363" lvl="2" indent="-285750" defTabSz="1219170" eaLnBrk="1" fontAlgn="auto" hangingPunct="1">
              <a:spcBef>
                <a:spcPts val="0"/>
              </a:spcBef>
              <a:spcAft>
                <a:spcPts val="0"/>
              </a:spcAft>
              <a:buFont typeface="Wingdings" panose="05000000000000000000" pitchFamily="2" charset="2"/>
              <a:buChar char="§"/>
              <a:defRPr/>
            </a:pPr>
            <a:r>
              <a:rPr lang="en-US" sz="1600" dirty="0">
                <a:latin typeface="Calibri" pitchFamily="34" charset="0"/>
                <a:ea typeface="宋体" pitchFamily="2" charset="-122"/>
                <a:cs typeface="Arial" charset="0"/>
              </a:rPr>
              <a:t>Based on a distributed charging architecture </a:t>
            </a:r>
          </a:p>
          <a:p>
            <a:pPr marL="1503363" lvl="2" indent="-285750" defTabSz="1219170" eaLnBrk="1" fontAlgn="auto" hangingPunct="1">
              <a:spcBef>
                <a:spcPts val="0"/>
              </a:spcBef>
              <a:spcAft>
                <a:spcPts val="0"/>
              </a:spcAft>
              <a:buFont typeface="Wingdings" panose="05000000000000000000" pitchFamily="2" charset="2"/>
              <a:buChar char="§"/>
              <a:defRPr/>
            </a:pPr>
            <a:r>
              <a:rPr lang="en-GB" sz="1600" dirty="0">
                <a:latin typeface="Calibri" pitchFamily="34" charset="0"/>
                <a:ea typeface="宋体" pitchFamily="2" charset="-122"/>
                <a:cs typeface="Arial" charset="0"/>
              </a:rPr>
              <a:t>based on volume KPIs collection</a:t>
            </a:r>
          </a:p>
          <a:p>
            <a:pPr marL="893763" lvl="1" indent="-285750" defTabSz="1219170" eaLnBrk="1" fontAlgn="auto" hangingPunct="1">
              <a:spcBef>
                <a:spcPts val="0"/>
              </a:spcBef>
              <a:spcAft>
                <a:spcPts val="0"/>
              </a:spcAft>
              <a:buFont typeface="Wingdings" panose="05000000000000000000" pitchFamily="2" charset="2"/>
              <a:buChar char="§"/>
              <a:defRPr/>
            </a:pPr>
            <a:r>
              <a:rPr lang="en-GB" sz="1600" dirty="0">
                <a:latin typeface="Calibri" pitchFamily="34" charset="0"/>
                <a:ea typeface="宋体" pitchFamily="2" charset="-122"/>
                <a:cs typeface="Arial" charset="0"/>
              </a:rPr>
              <a:t>New Solution for KI#1 (</a:t>
            </a:r>
            <a:r>
              <a:rPr lang="en-US" sz="1600" dirty="0">
                <a:latin typeface="Calibri" pitchFamily="34" charset="0"/>
                <a:ea typeface="宋体" pitchFamily="2" charset="-122"/>
                <a:cs typeface="Arial" charset="0"/>
              </a:rPr>
              <a:t>Converged Charging for max. number of UEs per NS) </a:t>
            </a:r>
            <a:r>
              <a:rPr lang="en-GB" sz="1600" dirty="0">
                <a:latin typeface="Calibri" pitchFamily="34" charset="0"/>
                <a:ea typeface="宋体" pitchFamily="2" charset="-122"/>
                <a:cs typeface="Arial" charset="0"/>
              </a:rPr>
              <a:t>based on new CHF </a:t>
            </a:r>
            <a:r>
              <a:rPr lang="en-GB" sz="1600" dirty="0" err="1">
                <a:latin typeface="Calibri" pitchFamily="34" charset="0"/>
                <a:ea typeface="宋体" pitchFamily="2" charset="-122"/>
                <a:cs typeface="Arial" charset="0"/>
              </a:rPr>
              <a:t>NetworkSliceConvergedCharging</a:t>
            </a:r>
            <a:r>
              <a:rPr lang="en-GB" sz="1600" dirty="0">
                <a:latin typeface="Calibri" pitchFamily="34" charset="0"/>
                <a:ea typeface="宋体" pitchFamily="2" charset="-122"/>
                <a:cs typeface="Arial" charset="0"/>
              </a:rPr>
              <a:t> service for </a:t>
            </a:r>
            <a:r>
              <a:rPr lang="en-US" sz="1600" dirty="0">
                <a:latin typeface="Calibri" pitchFamily="34" charset="0"/>
                <a:ea typeface="宋体" pitchFamily="2" charset="-122"/>
                <a:cs typeface="Arial" charset="0"/>
              </a:rPr>
              <a:t>quota management of UEs registration to</a:t>
            </a:r>
            <a:r>
              <a:rPr lang="en-GB" sz="1600" dirty="0">
                <a:latin typeface="Calibri" pitchFamily="34" charset="0"/>
                <a:ea typeface="宋体" pitchFamily="2" charset="-122"/>
                <a:cs typeface="Arial" charset="0"/>
              </a:rPr>
              <a:t> N</a:t>
            </a:r>
            <a:r>
              <a:rPr lang="en-US" sz="1600" dirty="0" err="1">
                <a:latin typeface="Calibri" pitchFamily="34" charset="0"/>
                <a:ea typeface="宋体" pitchFamily="2" charset="-122"/>
                <a:cs typeface="Arial" charset="0"/>
              </a:rPr>
              <a:t>etwork</a:t>
            </a:r>
            <a:r>
              <a:rPr lang="en-US" sz="1600" dirty="0">
                <a:latin typeface="Calibri" pitchFamily="34" charset="0"/>
                <a:ea typeface="宋体" pitchFamily="2" charset="-122"/>
                <a:cs typeface="Arial" charset="0"/>
              </a:rPr>
              <a:t> Slice Admission Control Function (NSACF)</a:t>
            </a:r>
          </a:p>
          <a:p>
            <a:pPr marL="893763" lvl="1" indent="-285750" defTabSz="1219170" eaLnBrk="1" fontAlgn="auto" hangingPunct="1">
              <a:spcBef>
                <a:spcPts val="0"/>
              </a:spcBef>
              <a:spcAft>
                <a:spcPts val="0"/>
              </a:spcAft>
              <a:buFont typeface="Wingdings" panose="05000000000000000000" pitchFamily="2" charset="2"/>
              <a:buChar char="§"/>
              <a:defRPr/>
            </a:pPr>
            <a:r>
              <a:rPr lang="en-US" sz="1600" dirty="0">
                <a:latin typeface="Calibri" pitchFamily="34" charset="0"/>
                <a:ea typeface="宋体" pitchFamily="2" charset="-122"/>
                <a:cs typeface="Arial" charset="0"/>
              </a:rPr>
              <a:t>New Key issue on "Individual UE charging based on NS" and potential requirement with a solution based on the distributed charging architecture </a:t>
            </a:r>
          </a:p>
          <a:p>
            <a:pPr marL="893763" lvl="1" indent="-285750" defTabSz="1219170" eaLnBrk="1" fontAlgn="auto" hangingPunct="1">
              <a:spcBef>
                <a:spcPts val="0"/>
              </a:spcBef>
              <a:spcAft>
                <a:spcPts val="0"/>
              </a:spcAft>
              <a:buFont typeface="Wingdings" panose="05000000000000000000" pitchFamily="2" charset="2"/>
              <a:buChar char="§"/>
              <a:defRPr/>
            </a:pPr>
            <a:r>
              <a:rPr lang="en-US" sz="1600" dirty="0">
                <a:latin typeface="Calibri" pitchFamily="34" charset="0"/>
                <a:ea typeface="宋体" pitchFamily="2" charset="-122"/>
                <a:cs typeface="Arial" charset="0"/>
              </a:rPr>
              <a:t>New Key issue on "actual duration per NS" and potential requirement </a:t>
            </a:r>
          </a:p>
          <a:p>
            <a:pPr marL="893763" lvl="1" indent="-285750" defTabSz="1219170" eaLnBrk="1" fontAlgn="auto" hangingPunct="1">
              <a:spcBef>
                <a:spcPts val="0"/>
              </a:spcBef>
              <a:spcAft>
                <a:spcPts val="0"/>
              </a:spcAft>
              <a:buFont typeface="Wingdings" panose="05000000000000000000" pitchFamily="2" charset="2"/>
              <a:buChar char="§"/>
              <a:defRPr/>
            </a:pPr>
            <a:r>
              <a:rPr lang="fr-FR" sz="1600" dirty="0">
                <a:latin typeface="Calibri" pitchFamily="34" charset="0"/>
                <a:ea typeface="宋体" pitchFamily="2" charset="-122"/>
                <a:cs typeface="Arial" charset="0"/>
              </a:rPr>
              <a:t>Preliminary description for n</a:t>
            </a:r>
            <a:r>
              <a:rPr lang="en-GB" sz="1600" dirty="0" err="1">
                <a:latin typeface="Calibri" pitchFamily="34" charset="0"/>
                <a:ea typeface="宋体" pitchFamily="2" charset="-122"/>
                <a:cs typeface="Arial" charset="0"/>
              </a:rPr>
              <a:t>ew</a:t>
            </a:r>
            <a:r>
              <a:rPr lang="en-GB" sz="1600" dirty="0">
                <a:latin typeface="Calibri" pitchFamily="34" charset="0"/>
                <a:ea typeface="宋体" pitchFamily="2" charset="-122"/>
                <a:cs typeface="Arial" charset="0"/>
              </a:rPr>
              <a:t> solutions (event and session based) for KI#5 (</a:t>
            </a:r>
            <a:r>
              <a:rPr lang="en-US" sz="1600" dirty="0">
                <a:latin typeface="Calibri" pitchFamily="34" charset="0"/>
                <a:ea typeface="宋体" pitchFamily="2" charset="-122"/>
                <a:cs typeface="Arial" charset="0"/>
              </a:rPr>
              <a:t>Converged charging for number of simultaneous UEs per NS): </a:t>
            </a:r>
            <a:r>
              <a:rPr lang="fr-FR" sz="1600" dirty="0" err="1">
                <a:latin typeface="Calibri" pitchFamily="34" charset="0"/>
                <a:ea typeface="宋体" pitchFamily="2" charset="-122"/>
                <a:cs typeface="Arial" charset="0"/>
              </a:rPr>
              <a:t>charging</a:t>
            </a:r>
            <a:r>
              <a:rPr lang="fr-FR" sz="1600" dirty="0">
                <a:latin typeface="Calibri" pitchFamily="34" charset="0"/>
                <a:ea typeface="宋体" pitchFamily="2" charset="-122"/>
                <a:cs typeface="Arial" charset="0"/>
              </a:rPr>
              <a:t> information, triggers</a:t>
            </a:r>
            <a:endParaRPr lang="en-US" sz="1600" dirty="0">
              <a:latin typeface="Calibri" pitchFamily="34" charset="0"/>
              <a:ea typeface="宋体" pitchFamily="2" charset="-122"/>
              <a:cs typeface="Arial" charset="0"/>
            </a:endParaRPr>
          </a:p>
          <a:p>
            <a:pPr marL="285750" indent="-285750" defTabSz="1219170" eaLnBrk="1" fontAlgn="auto" hangingPunct="1">
              <a:spcBef>
                <a:spcPts val="0"/>
              </a:spcBef>
              <a:spcAft>
                <a:spcPts val="0"/>
              </a:spcAft>
              <a:buFont typeface="Wingdings" panose="05000000000000000000" pitchFamily="2" charset="2"/>
              <a:buChar char="Ø"/>
              <a:defRPr/>
            </a:pPr>
            <a:r>
              <a:rPr lang="en-US" sz="1600" dirty="0">
                <a:latin typeface="Calibri" pitchFamily="34" charset="0"/>
                <a:ea typeface="宋体" pitchFamily="2" charset="-122"/>
                <a:cs typeface="Arial" charset="0"/>
              </a:rPr>
              <a:t>Draft TR 32.847 (email approval S5-213624)</a:t>
            </a:r>
          </a:p>
          <a:p>
            <a:pPr marL="893763" lvl="1" indent="-285750" defTabSz="1219170" eaLnBrk="1" fontAlgn="auto" hangingPunct="1">
              <a:spcBef>
                <a:spcPts val="0"/>
              </a:spcBef>
              <a:spcAft>
                <a:spcPts val="0"/>
              </a:spcAft>
              <a:buFont typeface="Arial" panose="020B0604020202020204" pitchFamily="34" charset="0"/>
              <a:buChar char="•"/>
              <a:defRPr/>
            </a:pPr>
            <a:endParaRPr lang="en-US" sz="1600" dirty="0">
              <a:latin typeface="Calibri" pitchFamily="34" charset="0"/>
              <a:ea typeface="宋体" pitchFamily="2" charset="-122"/>
              <a:cs typeface="Arial" charset="0"/>
            </a:endParaRPr>
          </a:p>
        </p:txBody>
      </p:sp>
    </p:spTree>
    <p:extLst>
      <p:ext uri="{BB962C8B-B14F-4D97-AF65-F5344CB8AC3E}">
        <p14:creationId xmlns:p14="http://schemas.microsoft.com/office/powerpoint/2010/main" val="30649068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08217945"/>
              </p:ext>
            </p:extLst>
          </p:nvPr>
        </p:nvGraphicFramePr>
        <p:xfrm>
          <a:off x="1128524" y="2073555"/>
          <a:ext cx="9230128" cy="1394224"/>
        </p:xfrm>
        <a:graphic>
          <a:graphicData uri="http://schemas.openxmlformats.org/drawingml/2006/table">
            <a:tbl>
              <a:tblPr/>
              <a:tblGrid>
                <a:gridCol w="1109709">
                  <a:extLst>
                    <a:ext uri="{9D8B030D-6E8A-4147-A177-3AD203B41FA5}">
                      <a16:colId xmlns:a16="http://schemas.microsoft.com/office/drawing/2014/main" val="20000"/>
                    </a:ext>
                  </a:extLst>
                </a:gridCol>
                <a:gridCol w="5960370">
                  <a:extLst>
                    <a:ext uri="{9D8B030D-6E8A-4147-A177-3AD203B41FA5}">
                      <a16:colId xmlns:a16="http://schemas.microsoft.com/office/drawing/2014/main" val="20001"/>
                    </a:ext>
                  </a:extLst>
                </a:gridCol>
                <a:gridCol w="2160049">
                  <a:extLst>
                    <a:ext uri="{9D8B030D-6E8A-4147-A177-3AD203B41FA5}">
                      <a16:colId xmlns:a16="http://schemas.microsoft.com/office/drawing/2014/main" val="1307580657"/>
                    </a:ext>
                  </a:extLst>
                </a:gridCol>
              </a:tblGrid>
              <a:tr h="36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14232">
                <a:tc>
                  <a:txBody>
                    <a:bodyPr/>
                    <a:lstStyle/>
                    <a:p>
                      <a:pPr algn="l" fontAlgn="t"/>
                      <a:r>
                        <a:rPr lang="en-GB" sz="1600" kern="1200" dirty="0">
                          <a:solidFill>
                            <a:schemeClr val="tx1"/>
                          </a:solidFill>
                          <a:effectLst/>
                          <a:latin typeface="Calibri" panose="020F0502020204030204" pitchFamily="34" charset="0"/>
                          <a:ea typeface="DengXian" panose="02010600030101010101" pitchFamily="2" charset="-122"/>
                          <a:cs typeface="+mn-cs"/>
                        </a:rPr>
                        <a:t>SP-210394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TR 32.846 </a:t>
                      </a:r>
                      <a:r>
                        <a:rPr lang="en-US" sz="1600" kern="1200" dirty="0">
                          <a:solidFill>
                            <a:schemeClr val="tx1"/>
                          </a:solidFill>
                          <a:effectLst/>
                          <a:latin typeface="Calibri" panose="020F0502020204030204" pitchFamily="34" charset="0"/>
                          <a:ea typeface="DengXian" panose="02010600030101010101" pitchFamily="2" charset="-122"/>
                          <a:cs typeface="+mn-cs"/>
                        </a:rPr>
                        <a:t>Study on charging aspects of Proximity-based Services (</a:t>
                      </a:r>
                      <a:r>
                        <a:rPr lang="en-US" sz="1600" kern="1200" dirty="0" err="1">
                          <a:solidFill>
                            <a:schemeClr val="tx1"/>
                          </a:solidFill>
                          <a:effectLst/>
                          <a:latin typeface="Calibri" panose="020F0502020204030204" pitchFamily="34" charset="0"/>
                          <a:ea typeface="DengXian" panose="02010600030101010101" pitchFamily="2" charset="-122"/>
                          <a:cs typeface="+mn-cs"/>
                        </a:rPr>
                        <a:t>ProSe</a:t>
                      </a:r>
                      <a:r>
                        <a:rPr lang="en-US" sz="1600" kern="1200" dirty="0">
                          <a:solidFill>
                            <a:schemeClr val="tx1"/>
                          </a:solidFill>
                          <a:effectLst/>
                          <a:latin typeface="Calibri" panose="020F0502020204030204" pitchFamily="34" charset="0"/>
                          <a:ea typeface="DengXian" panose="02010600030101010101" pitchFamily="2" charset="-122"/>
                          <a:cs typeface="+mn-cs"/>
                        </a:rPr>
                        <a:t>) in 5GS</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Information</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01274537"/>
                  </a:ext>
                </a:extLst>
              </a:tr>
              <a:tr h="514232">
                <a:tc>
                  <a:txBody>
                    <a:bodyPr/>
                    <a:lstStyle/>
                    <a:p>
                      <a:pPr algn="l" fontAlgn="t"/>
                      <a:r>
                        <a:rPr lang="en-GB" sz="1600" kern="1200" dirty="0">
                          <a:solidFill>
                            <a:schemeClr val="tx1"/>
                          </a:solidFill>
                          <a:effectLst/>
                          <a:latin typeface="Calibri" panose="020F0502020204030204" pitchFamily="34" charset="0"/>
                          <a:ea typeface="DengXian" panose="02010600030101010101" pitchFamily="2" charset="-122"/>
                          <a:cs typeface="+mn-cs"/>
                        </a:rPr>
                        <a:t>SP-210395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TR 28.815 </a:t>
                      </a:r>
                      <a:r>
                        <a:rPr lang="en-US" sz="1600" kern="1200" dirty="0">
                          <a:solidFill>
                            <a:schemeClr val="tx1"/>
                          </a:solidFill>
                          <a:effectLst/>
                          <a:latin typeface="Calibri" panose="020F0502020204030204" pitchFamily="34" charset="0"/>
                          <a:ea typeface="DengXian" panose="02010600030101010101" pitchFamily="2" charset="-122"/>
                          <a:cs typeface="+mn-cs"/>
                        </a:rPr>
                        <a:t>Study on charging aspects of edge computing</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900"/>
                        </a:spcAft>
                      </a:pPr>
                      <a:r>
                        <a:rPr lang="en-GB" sz="1600" kern="1200" dirty="0">
                          <a:solidFill>
                            <a:schemeClr val="tx1"/>
                          </a:solidFill>
                          <a:effectLst/>
                          <a:latin typeface="Calibri" panose="020F0502020204030204" pitchFamily="34" charset="0"/>
                          <a:ea typeface="DengXian" panose="02010600030101010101" pitchFamily="2" charset="-122"/>
                          <a:cs typeface="+mn-cs"/>
                        </a:rPr>
                        <a:t>Information</a:t>
                      </a:r>
                      <a:endParaRPr lang="fr-FR" sz="1600" kern="1200" dirty="0">
                        <a:solidFill>
                          <a:schemeClr val="tx1"/>
                        </a:solidFill>
                        <a:effectLst/>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1729747"/>
                  </a:ext>
                </a:extLst>
              </a:tr>
            </a:tbl>
          </a:graphicData>
        </a:graphic>
      </p:graphicFrame>
    </p:spTree>
    <p:extLst>
      <p:ext uri="{BB962C8B-B14F-4D97-AF65-F5344CB8AC3E}">
        <p14:creationId xmlns:p14="http://schemas.microsoft.com/office/powerpoint/2010/main" val="258573994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557054381"/>
              </p:ext>
            </p:extLst>
          </p:nvPr>
        </p:nvGraphicFramePr>
        <p:xfrm>
          <a:off x="1378579" y="1398741"/>
          <a:ext cx="9411341" cy="4165026"/>
        </p:xfrm>
        <a:graphic>
          <a:graphicData uri="http://schemas.openxmlformats.org/drawingml/2006/table">
            <a:tbl>
              <a:tblPr/>
              <a:tblGrid>
                <a:gridCol w="1402903">
                  <a:extLst>
                    <a:ext uri="{9D8B030D-6E8A-4147-A177-3AD203B41FA5}">
                      <a16:colId xmlns:a16="http://schemas.microsoft.com/office/drawing/2014/main" val="20000"/>
                    </a:ext>
                  </a:extLst>
                </a:gridCol>
                <a:gridCol w="2969078">
                  <a:extLst>
                    <a:ext uri="{9D8B030D-6E8A-4147-A177-3AD203B41FA5}">
                      <a16:colId xmlns:a16="http://schemas.microsoft.com/office/drawing/2014/main" val="20001"/>
                    </a:ext>
                  </a:extLst>
                </a:gridCol>
                <a:gridCol w="1788160">
                  <a:extLst>
                    <a:ext uri="{9D8B030D-6E8A-4147-A177-3AD203B41FA5}">
                      <a16:colId xmlns:a16="http://schemas.microsoft.com/office/drawing/2014/main" val="20002"/>
                    </a:ext>
                  </a:extLst>
                </a:gridCol>
                <a:gridCol w="995680">
                  <a:extLst>
                    <a:ext uri="{9D8B030D-6E8A-4147-A177-3AD203B41FA5}">
                      <a16:colId xmlns:a16="http://schemas.microsoft.com/office/drawing/2014/main" val="20003"/>
                    </a:ext>
                  </a:extLst>
                </a:gridCol>
                <a:gridCol w="995680">
                  <a:extLst>
                    <a:ext uri="{9D8B030D-6E8A-4147-A177-3AD203B41FA5}">
                      <a16:colId xmlns:a16="http://schemas.microsoft.com/office/drawing/2014/main" val="20004"/>
                    </a:ext>
                  </a:extLst>
                </a:gridCol>
                <a:gridCol w="1259840">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SA5#135e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25 Jan – 3 Feb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SA5#136e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1-9 Mar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SA5#137e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10-19 May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SA5#138e</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a:ln>
                            <a:noFill/>
                          </a:ln>
                          <a:solidFill>
                            <a:schemeClr val="tx1"/>
                          </a:solidFill>
                          <a:effectLst/>
                          <a:latin typeface="Arial" panose="020B0604020202020204" pitchFamily="34" charset="0"/>
                          <a:ea typeface="宋体" pitchFamily="2" charset="-122"/>
                          <a:cs typeface="Arial" panose="020B0604020202020204" pitchFamily="34" charset="0"/>
                        </a:rPr>
                        <a:t>23-31 </a:t>
                      </a: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Aug 2021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SA5#139</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11-20 Oct 2021</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SA5#140</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15-24 Nov 2021</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2021 meeting calendar</a:t>
            </a:r>
            <a:endParaRPr lang="en-GB" sz="3600" dirty="0"/>
          </a:p>
        </p:txBody>
      </p:sp>
    </p:spTree>
    <p:extLst>
      <p:ext uri="{BB962C8B-B14F-4D97-AF65-F5344CB8AC3E}">
        <p14:creationId xmlns:p14="http://schemas.microsoft.com/office/powerpoint/2010/main" val="22011926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extLst>
              <p:ext uri="{D42A27DB-BD31-4B8C-83A1-F6EECF244321}">
                <p14:modId xmlns:p14="http://schemas.microsoft.com/office/powerpoint/2010/main" val="3415213521"/>
              </p:ext>
            </p:extLst>
          </p:nvPr>
        </p:nvGraphicFramePr>
        <p:xfrm>
          <a:off x="1368967" y="1994758"/>
          <a:ext cx="9000373" cy="2197654"/>
        </p:xfrm>
        <a:graphic>
          <a:graphicData uri="http://schemas.openxmlformats.org/drawingml/2006/table">
            <a:tbl>
              <a:tblPr/>
              <a:tblGrid>
                <a:gridCol w="1439196">
                  <a:extLst>
                    <a:ext uri="{9D8B030D-6E8A-4147-A177-3AD203B41FA5}">
                      <a16:colId xmlns:a16="http://schemas.microsoft.com/office/drawing/2014/main" val="20000"/>
                    </a:ext>
                  </a:extLst>
                </a:gridCol>
                <a:gridCol w="7561177">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l" fontAlgn="t"/>
                      <a:r>
                        <a:rPr lang="en-GB" sz="1600" b="0" i="0" u="none" strike="noStrike" dirty="0">
                          <a:solidFill>
                            <a:srgbClr val="000000"/>
                          </a:solidFill>
                          <a:effectLst/>
                          <a:latin typeface="+mn-lt"/>
                        </a:rPr>
                        <a:t>SP-210407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GB" sz="1600" b="0" i="0" u="none" strike="noStrike" dirty="0">
                          <a:solidFill>
                            <a:srgbClr val="000000"/>
                          </a:solidFill>
                          <a:effectLst/>
                          <a:latin typeface="+mn-lt"/>
                        </a:rPr>
                        <a:t>Rel-17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l" fontAlgn="t"/>
                      <a:r>
                        <a:rPr lang="en-GB" sz="1600" b="0" i="0" u="none" strike="noStrike" dirty="0">
                          <a:solidFill>
                            <a:srgbClr val="000000"/>
                          </a:solidFill>
                          <a:effectLst/>
                          <a:latin typeface="+mn-lt"/>
                        </a:rPr>
                        <a:t>SP-210406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TEI batch1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64027427"/>
                  </a:ext>
                </a:extLst>
              </a:tr>
              <a:tr h="425435">
                <a:tc>
                  <a:txBody>
                    <a:bodyPr/>
                    <a:lstStyle/>
                    <a:p>
                      <a:pPr algn="l" fontAlgn="t"/>
                      <a:r>
                        <a:rPr lang="en-GB" sz="1600" b="0" i="0" u="none" strike="noStrike" dirty="0">
                          <a:solidFill>
                            <a:srgbClr val="000000"/>
                          </a:solidFill>
                          <a:effectLst/>
                          <a:latin typeface="+mn-lt"/>
                        </a:rPr>
                        <a:t>SP-210418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dirty="0">
                          <a:solidFill>
                            <a:srgbClr val="000000"/>
                          </a:solidFill>
                          <a:effectLst/>
                          <a:latin typeface="+mn-lt"/>
                        </a:rPr>
                        <a:t>Rel-16 CRs on TEI batch2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34507379"/>
                  </a:ext>
                </a:extLst>
              </a:tr>
              <a:tr h="425435">
                <a:tc>
                  <a:txBody>
                    <a:bodyPr/>
                    <a:lstStyle/>
                    <a:p>
                      <a:pPr algn="l" fontAlgn="t"/>
                      <a:r>
                        <a:rPr lang="en-GB" sz="1600" b="0" i="0" u="none" strike="noStrike" kern="1200" dirty="0">
                          <a:solidFill>
                            <a:srgbClr val="000000"/>
                          </a:solidFill>
                          <a:effectLst/>
                          <a:latin typeface="+mn-lt"/>
                          <a:ea typeface="+mn-ea"/>
                          <a:cs typeface="+mn-cs"/>
                        </a:rPr>
                        <a:t>SP-210467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600" b="0" i="0" u="none" strike="noStrike" kern="1200" dirty="0">
                          <a:solidFill>
                            <a:srgbClr val="000000"/>
                          </a:solidFill>
                          <a:effectLst/>
                          <a:latin typeface="+mn-lt"/>
                          <a:ea typeface="+mn-ea"/>
                          <a:cs typeface="+mn-cs"/>
                        </a:rPr>
                        <a:t>Rel-17 CRs on Inclusive language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28241808"/>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49511" y="64412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4" name="Table Placeholder 4">
            <a:extLst>
              <a:ext uri="{FF2B5EF4-FFF2-40B4-BE49-F238E27FC236}">
                <a16:creationId xmlns:a16="http://schemas.microsoft.com/office/drawing/2014/main" id="{73EF28D9-587C-43B2-AFA2-340B027A6564}"/>
              </a:ext>
            </a:extLst>
          </p:cNvPr>
          <p:cNvGraphicFramePr>
            <a:graphicFrameLocks noGrp="1"/>
          </p:cNvGraphicFramePr>
          <p:nvPr>
            <p:ph type="tbl" idx="1"/>
            <p:extLst>
              <p:ext uri="{D42A27DB-BD31-4B8C-83A1-F6EECF244321}">
                <p14:modId xmlns:p14="http://schemas.microsoft.com/office/powerpoint/2010/main" val="4190944562"/>
              </p:ext>
            </p:extLst>
          </p:nvPr>
        </p:nvGraphicFramePr>
        <p:xfrm>
          <a:off x="2263938" y="1718688"/>
          <a:ext cx="7290682" cy="2797891"/>
        </p:xfrm>
        <a:graphic>
          <a:graphicData uri="http://schemas.openxmlformats.org/drawingml/2006/table">
            <a:tbl>
              <a:tblPr firstRow="1" bandRow="1">
                <a:tableStyleId>{5C22544A-7EE6-4342-B048-85BDC9FD1C3A}</a:tableStyleId>
              </a:tblPr>
              <a:tblGrid>
                <a:gridCol w="1226694">
                  <a:extLst>
                    <a:ext uri="{9D8B030D-6E8A-4147-A177-3AD203B41FA5}">
                      <a16:colId xmlns:a16="http://schemas.microsoft.com/office/drawing/2014/main" val="570476699"/>
                    </a:ext>
                  </a:extLst>
                </a:gridCol>
                <a:gridCol w="6063988">
                  <a:extLst>
                    <a:ext uri="{9D8B030D-6E8A-4147-A177-3AD203B41FA5}">
                      <a16:colId xmlns:a16="http://schemas.microsoft.com/office/drawing/2014/main" val="2618836924"/>
                    </a:ext>
                  </a:extLst>
                </a:gridCol>
              </a:tblGrid>
              <a:tr h="472076">
                <a:tc>
                  <a:txBody>
                    <a:bodyPr/>
                    <a:lstStyle/>
                    <a:p>
                      <a:pPr algn="ctr">
                        <a:spcAft>
                          <a:spcPts val="0"/>
                        </a:spcAft>
                      </a:pPr>
                      <a:r>
                        <a:rPr kumimoji="0" lang="en-GB" altLang="zh-CN" sz="1200" b="1" i="0" u="none" strike="noStrike" cap="none" normalizeH="0" baseline="0" dirty="0">
                          <a:ln>
                            <a:noFill/>
                          </a:ln>
                          <a:solidFill>
                            <a:schemeClr val="tx1"/>
                          </a:solidFill>
                          <a:effectLst/>
                          <a:latin typeface="Calibri" pitchFamily="34" charset="0"/>
                          <a:ea typeface="+mn-ea"/>
                          <a:cs typeface="Arial" charset="0"/>
                        </a:rPr>
                        <a:t>Number</a:t>
                      </a:r>
                      <a:endParaRPr lang="sv-SE" sz="12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mn-ea"/>
                          <a:cs typeface="+mn-cs"/>
                        </a:rPr>
                        <a:t>Title</a:t>
                      </a:r>
                      <a:endParaRPr lang="sv-SE" sz="12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6803">
                <a:tc>
                  <a:txBody>
                    <a:bodyPr/>
                    <a:lstStyle/>
                    <a:p>
                      <a:pPr marL="0" algn="l" defTabSz="1219170" rtl="0" eaLnBrk="1" fontAlgn="t" latinLnBrk="0" hangingPunct="1"/>
                      <a:r>
                        <a:rPr lang="en-GB" sz="1600" b="0" i="0" u="none" strike="noStrike" kern="1200" dirty="0">
                          <a:solidFill>
                            <a:srgbClr val="000000"/>
                          </a:solidFill>
                          <a:effectLst/>
                          <a:latin typeface="+mn-lt"/>
                          <a:ea typeface="+mn-ea"/>
                          <a:cs typeface="+mn-cs"/>
                        </a:rPr>
                        <a:t>SP-210396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600" b="0" i="0" u="none" strike="noStrike" kern="1200">
                          <a:solidFill>
                            <a:srgbClr val="000000"/>
                          </a:solidFill>
                          <a:effectLst/>
                          <a:latin typeface="+mn-lt"/>
                          <a:ea typeface="+mn-ea"/>
                          <a:cs typeface="+mn-cs"/>
                        </a:rPr>
                        <a:t>Rel-17 CRs on Charging enhancement for URLLC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333">
                <a:tc>
                  <a:txBody>
                    <a:bodyPr/>
                    <a:lstStyle/>
                    <a:p>
                      <a:pPr marL="0" algn="l" defTabSz="1219170" rtl="0" eaLnBrk="1" fontAlgn="t" latinLnBrk="0" hangingPunct="1"/>
                      <a:r>
                        <a:rPr lang="en-GB" sz="1600" b="0" i="0" u="none" strike="noStrike" kern="1200" dirty="0">
                          <a:solidFill>
                            <a:srgbClr val="000000"/>
                          </a:solidFill>
                          <a:effectLst/>
                          <a:latin typeface="+mn-lt"/>
                          <a:ea typeface="+mn-ea"/>
                          <a:cs typeface="+mn-cs"/>
                        </a:rPr>
                        <a:t>SP-210398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600" b="0" i="0" u="none" strike="noStrike" kern="1200" dirty="0">
                          <a:solidFill>
                            <a:srgbClr val="000000"/>
                          </a:solidFill>
                          <a:effectLst/>
                          <a:latin typeface="+mn-lt"/>
                          <a:ea typeface="+mn-ea"/>
                          <a:cs typeface="+mn-cs"/>
                        </a:rPr>
                        <a:t>Rel-16 CRs on Charging AMF in 5G System Architecture Phase 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5565605"/>
                  </a:ext>
                </a:extLst>
              </a:tr>
              <a:tr h="370333">
                <a:tc>
                  <a:txBody>
                    <a:bodyPr/>
                    <a:lstStyle/>
                    <a:p>
                      <a:pPr marL="0" algn="l" defTabSz="1219170" rtl="0" eaLnBrk="1" fontAlgn="t" latinLnBrk="0" hangingPunct="1"/>
                      <a:r>
                        <a:rPr lang="en-GB" sz="1600" b="0" i="0" u="none" strike="noStrike" kern="1200">
                          <a:solidFill>
                            <a:srgbClr val="000000"/>
                          </a:solidFill>
                          <a:effectLst/>
                          <a:latin typeface="+mn-lt"/>
                          <a:ea typeface="+mn-ea"/>
                          <a:cs typeface="+mn-cs"/>
                        </a:rPr>
                        <a:t>SP-210399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600" b="0" i="0" u="none" strike="noStrike" kern="1200" dirty="0">
                          <a:solidFill>
                            <a:srgbClr val="000000"/>
                          </a:solidFill>
                          <a:effectLst/>
                          <a:latin typeface="+mn-lt"/>
                          <a:ea typeface="+mn-ea"/>
                          <a:cs typeface="+mn-cs"/>
                        </a:rPr>
                        <a:t>Rel-17 CRs on IMS Charging in 5G System Architecture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0752645"/>
                  </a:ext>
                </a:extLst>
              </a:tr>
              <a:tr h="370333">
                <a:tc>
                  <a:txBody>
                    <a:bodyPr/>
                    <a:lstStyle/>
                    <a:p>
                      <a:pPr marL="0" algn="l" defTabSz="1219170" rtl="0" eaLnBrk="1" fontAlgn="t" latinLnBrk="0" hangingPunct="1"/>
                      <a:r>
                        <a:rPr lang="en-GB" sz="1600" b="0" i="0" u="none" strike="noStrike" kern="1200">
                          <a:solidFill>
                            <a:srgbClr val="000000"/>
                          </a:solidFill>
                          <a:effectLst/>
                          <a:latin typeface="+mn-lt"/>
                          <a:ea typeface="+mn-ea"/>
                          <a:cs typeface="+mn-cs"/>
                        </a:rPr>
                        <a:t>SP-210400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600" b="0" i="0" u="none" strike="noStrike" kern="1200" dirty="0">
                          <a:solidFill>
                            <a:srgbClr val="000000"/>
                          </a:solidFill>
                          <a:effectLst/>
                          <a:latin typeface="+mn-lt"/>
                          <a:ea typeface="+mn-ea"/>
                          <a:cs typeface="+mn-cs"/>
                        </a:rPr>
                        <a:t>Rel-16 CRs on Charging Aspect for 5WWC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5066043"/>
                  </a:ext>
                </a:extLst>
              </a:tr>
              <a:tr h="370333">
                <a:tc>
                  <a:txBody>
                    <a:bodyPr/>
                    <a:lstStyle/>
                    <a:p>
                      <a:pPr marL="0" algn="l" defTabSz="1219170" rtl="0" eaLnBrk="1" fontAlgn="t" latinLnBrk="0" hangingPunct="1"/>
                      <a:r>
                        <a:rPr lang="en-GB" sz="1600" b="0" i="0" u="none" strike="noStrike" kern="1200" dirty="0">
                          <a:solidFill>
                            <a:srgbClr val="000000"/>
                          </a:solidFill>
                          <a:effectLst/>
                          <a:latin typeface="+mn-lt"/>
                          <a:ea typeface="+mn-ea"/>
                          <a:cs typeface="+mn-cs"/>
                        </a:rPr>
                        <a:t>SP-210413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sz="1600" b="0" i="0" u="none" strike="noStrike" kern="1200" dirty="0">
                          <a:solidFill>
                            <a:srgbClr val="000000"/>
                          </a:solidFill>
                          <a:effectLst/>
                          <a:latin typeface="+mn-lt"/>
                          <a:ea typeface="+mn-ea"/>
                          <a:cs typeface="+mn-cs"/>
                        </a:rPr>
                        <a:t>Rel-16 CRs on Charging aspects of ETSUN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333">
                <a:tc>
                  <a:txBody>
                    <a:bodyPr/>
                    <a:lstStyle/>
                    <a:p>
                      <a:pPr algn="l" fontAlgn="t"/>
                      <a:r>
                        <a:rPr lang="en-GB" sz="1600" b="0" i="0" u="none" strike="noStrike" kern="1200" dirty="0">
                          <a:solidFill>
                            <a:srgbClr val="000000"/>
                          </a:solidFill>
                          <a:effectLst/>
                          <a:latin typeface="+mn-lt"/>
                          <a:ea typeface="+mn-ea"/>
                          <a:cs typeface="+mn-cs"/>
                        </a:rPr>
                        <a:t>SP-210466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Rel-17 CRs on N40 Interface Enhancements to Support GERAN and UTRAN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38446241"/>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68378363"/>
              </p:ext>
            </p:extLst>
          </p:nvPr>
        </p:nvGraphicFramePr>
        <p:xfrm>
          <a:off x="1998131" y="1574002"/>
          <a:ext cx="7583190" cy="3709995"/>
        </p:xfrm>
        <a:graphic>
          <a:graphicData uri="http://schemas.openxmlformats.org/drawingml/2006/table">
            <a:tbl>
              <a:tblPr firstRow="1" bandRow="1">
                <a:tableStyleId>{5C22544A-7EE6-4342-B048-85BDC9FD1C3A}</a:tableStyleId>
              </a:tblPr>
              <a:tblGrid>
                <a:gridCol w="1275910">
                  <a:extLst>
                    <a:ext uri="{9D8B030D-6E8A-4147-A177-3AD203B41FA5}">
                      <a16:colId xmlns:a16="http://schemas.microsoft.com/office/drawing/2014/main" val="570476699"/>
                    </a:ext>
                  </a:extLst>
                </a:gridCol>
                <a:gridCol w="6307280">
                  <a:extLst>
                    <a:ext uri="{9D8B030D-6E8A-4147-A177-3AD203B41FA5}">
                      <a16:colId xmlns:a16="http://schemas.microsoft.com/office/drawing/2014/main" val="2618836924"/>
                    </a:ext>
                  </a:extLst>
                </a:gridCol>
              </a:tblGrid>
              <a:tr h="484896">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55113">
                <a:tc>
                  <a:txBody>
                    <a:bodyPr/>
                    <a:lstStyle/>
                    <a:p>
                      <a:pPr algn="l" fontAlgn="t"/>
                      <a:r>
                        <a:rPr lang="en-GB" sz="1600" b="0" i="0" u="none" strike="noStrike" kern="1200" dirty="0">
                          <a:solidFill>
                            <a:srgbClr val="000000"/>
                          </a:solidFill>
                          <a:effectLst/>
                          <a:latin typeface="+mn-lt"/>
                          <a:ea typeface="+mn-ea"/>
                          <a:cs typeface="+mn-cs"/>
                        </a:rPr>
                        <a:t>SP-210397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Rel-16 CRs on Management of MDT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6493">
                <a:tc>
                  <a:txBody>
                    <a:bodyPr/>
                    <a:lstStyle/>
                    <a:p>
                      <a:pPr algn="l" fontAlgn="t"/>
                      <a:r>
                        <a:rPr lang="en-GB" sz="1600" b="0" i="0" u="none" strike="noStrike" kern="1200" dirty="0">
                          <a:solidFill>
                            <a:srgbClr val="000000"/>
                          </a:solidFill>
                          <a:effectLst/>
                          <a:latin typeface="+mn-lt"/>
                          <a:ea typeface="+mn-ea"/>
                          <a:cs typeface="+mn-cs"/>
                        </a:rPr>
                        <a:t>SP-210401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Rel-17 CRs on Additional NRM features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80391">
                <a:tc>
                  <a:txBody>
                    <a:bodyPr/>
                    <a:lstStyle/>
                    <a:p>
                      <a:pPr algn="l" fontAlgn="t"/>
                      <a:r>
                        <a:rPr lang="en-GB" sz="1600" b="0" i="0" u="none" strike="noStrike" kern="1200">
                          <a:solidFill>
                            <a:srgbClr val="000000"/>
                          </a:solidFill>
                          <a:effectLst/>
                          <a:latin typeface="+mn-lt"/>
                          <a:ea typeface="+mn-ea"/>
                          <a:cs typeface="+mn-cs"/>
                        </a:rPr>
                        <a:t>SP-210402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Rel-16 CRs on Closed loop SLS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29674">
                <a:tc>
                  <a:txBody>
                    <a:bodyPr/>
                    <a:lstStyle/>
                    <a:p>
                      <a:pPr algn="l" fontAlgn="t"/>
                      <a:r>
                        <a:rPr lang="en-GB" sz="1600" b="0" i="0" u="none" strike="noStrike" kern="1200">
                          <a:solidFill>
                            <a:srgbClr val="000000"/>
                          </a:solidFill>
                          <a:effectLst/>
                          <a:latin typeface="+mn-lt"/>
                          <a:ea typeface="+mn-ea"/>
                          <a:cs typeface="+mn-cs"/>
                        </a:rPr>
                        <a:t>SP-210403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Rel-17 CRs on Management of MDT enhancement in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5882">
                <a:tc>
                  <a:txBody>
                    <a:bodyPr/>
                    <a:lstStyle/>
                    <a:p>
                      <a:pPr algn="l" fontAlgn="t"/>
                      <a:r>
                        <a:rPr lang="en-GB" sz="1600" b="0" i="0" u="none" strike="noStrike" kern="1200">
                          <a:solidFill>
                            <a:srgbClr val="000000"/>
                          </a:solidFill>
                          <a:effectLst/>
                          <a:latin typeface="+mn-lt"/>
                          <a:ea typeface="+mn-ea"/>
                          <a:cs typeface="+mn-cs"/>
                        </a:rPr>
                        <a:t>SP-210404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Rel-17 CRs on Enhancement of Handover Optimization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35882">
                <a:tc>
                  <a:txBody>
                    <a:bodyPr/>
                    <a:lstStyle/>
                    <a:p>
                      <a:pPr algn="l" fontAlgn="t"/>
                      <a:r>
                        <a:rPr lang="en-GB" sz="1600" b="0" i="0" u="none" strike="noStrike" kern="1200">
                          <a:solidFill>
                            <a:srgbClr val="000000"/>
                          </a:solidFill>
                          <a:effectLst/>
                          <a:latin typeface="+mn-lt"/>
                          <a:ea typeface="+mn-ea"/>
                          <a:cs typeface="+mn-cs"/>
                        </a:rPr>
                        <a:t>SP-210405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Rel-17 CRs on Closed loop SLS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2886151"/>
                  </a:ext>
                </a:extLst>
              </a:tr>
              <a:tr h="316992">
                <a:tc>
                  <a:txBody>
                    <a:bodyPr/>
                    <a:lstStyle/>
                    <a:p>
                      <a:pPr algn="l" fontAlgn="t"/>
                      <a:r>
                        <a:rPr lang="en-GB" sz="1600" b="0" i="0" u="none" strike="noStrike" kern="1200" dirty="0">
                          <a:solidFill>
                            <a:srgbClr val="000000"/>
                          </a:solidFill>
                          <a:effectLst/>
                          <a:latin typeface="+mn-lt"/>
                          <a:ea typeface="+mn-ea"/>
                          <a:cs typeface="+mn-cs"/>
                        </a:rPr>
                        <a:t>SP-210408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Rel-16 CRs on Energy efficiency of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4668394"/>
                  </a:ext>
                </a:extLst>
              </a:tr>
              <a:tr h="316992">
                <a:tc>
                  <a:txBody>
                    <a:bodyPr/>
                    <a:lstStyle/>
                    <a:p>
                      <a:pPr algn="l" fontAlgn="t"/>
                      <a:r>
                        <a:rPr lang="en-GB" sz="1600" b="0" i="0" u="none" strike="noStrike" kern="1200">
                          <a:solidFill>
                            <a:srgbClr val="000000"/>
                          </a:solidFill>
                          <a:effectLst/>
                          <a:latin typeface="+mn-lt"/>
                          <a:ea typeface="+mn-ea"/>
                          <a:cs typeface="+mn-cs"/>
                        </a:rPr>
                        <a:t>SP-210409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Rel-17 CRs on Enhancements on EE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6992">
                <a:tc>
                  <a:txBody>
                    <a:bodyPr/>
                    <a:lstStyle/>
                    <a:p>
                      <a:pPr algn="l" fontAlgn="t"/>
                      <a:r>
                        <a:rPr lang="en-GB" sz="1600" b="0" i="0" u="none" strike="noStrike" kern="1200">
                          <a:solidFill>
                            <a:srgbClr val="000000"/>
                          </a:solidFill>
                          <a:effectLst/>
                          <a:latin typeface="+mn-lt"/>
                          <a:ea typeface="+mn-ea"/>
                          <a:cs typeface="+mn-cs"/>
                        </a:rPr>
                        <a:t>SP-210410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Rel-17 CRs on Enhancement on Management Aspects of 5G Service-Level Agreement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951" y="218605"/>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786893439"/>
              </p:ext>
            </p:extLst>
          </p:nvPr>
        </p:nvGraphicFramePr>
        <p:xfrm>
          <a:off x="1981544" y="1887114"/>
          <a:ext cx="7290682" cy="2663075"/>
        </p:xfrm>
        <a:graphic>
          <a:graphicData uri="http://schemas.openxmlformats.org/drawingml/2006/table">
            <a:tbl>
              <a:tblPr firstRow="1" bandRow="1">
                <a:tableStyleId>{5C22544A-7EE6-4342-B048-85BDC9FD1C3A}</a:tableStyleId>
              </a:tblPr>
              <a:tblGrid>
                <a:gridCol w="1226694">
                  <a:extLst>
                    <a:ext uri="{9D8B030D-6E8A-4147-A177-3AD203B41FA5}">
                      <a16:colId xmlns:a16="http://schemas.microsoft.com/office/drawing/2014/main" val="570476699"/>
                    </a:ext>
                  </a:extLst>
                </a:gridCol>
                <a:gridCol w="6063988">
                  <a:extLst>
                    <a:ext uri="{9D8B030D-6E8A-4147-A177-3AD203B41FA5}">
                      <a16:colId xmlns:a16="http://schemas.microsoft.com/office/drawing/2014/main" val="2618836924"/>
                    </a:ext>
                  </a:extLst>
                </a:gridCol>
              </a:tblGrid>
              <a:tr h="415988">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04648">
                <a:tc>
                  <a:txBody>
                    <a:bodyPr/>
                    <a:lstStyle/>
                    <a:p>
                      <a:pPr algn="l" fontAlgn="t"/>
                      <a:r>
                        <a:rPr lang="en-GB" sz="1600" b="0" i="0" u="none" strike="noStrike" kern="1200" dirty="0">
                          <a:solidFill>
                            <a:srgbClr val="000000"/>
                          </a:solidFill>
                          <a:effectLst/>
                          <a:latin typeface="+mn-lt"/>
                          <a:ea typeface="+mn-ea"/>
                          <a:cs typeface="+mn-cs"/>
                        </a:rPr>
                        <a:t>SP-210411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GB" sz="1600" b="0" i="0" u="none" strike="noStrike" kern="1200" dirty="0">
                          <a:solidFill>
                            <a:srgbClr val="000000"/>
                          </a:solidFill>
                          <a:effectLst/>
                          <a:latin typeface="+mn-lt"/>
                          <a:ea typeface="+mn-ea"/>
                          <a:cs typeface="+mn-cs"/>
                        </a:rPr>
                        <a:t>Rel-16 CRs on NRM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14411">
                <a:tc>
                  <a:txBody>
                    <a:bodyPr/>
                    <a:lstStyle/>
                    <a:p>
                      <a:pPr algn="l" fontAlgn="t"/>
                      <a:r>
                        <a:rPr lang="en-GB" sz="1600" b="0" i="0" u="none" strike="noStrike" kern="1200">
                          <a:solidFill>
                            <a:srgbClr val="000000"/>
                          </a:solidFill>
                          <a:effectLst/>
                          <a:latin typeface="+mn-lt"/>
                          <a:ea typeface="+mn-ea"/>
                          <a:cs typeface="+mn-cs"/>
                        </a:rPr>
                        <a:t>SP-210412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Rel-17 CRs on Enhancements of 5G performance measurements and KPIs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26334">
                <a:tc>
                  <a:txBody>
                    <a:bodyPr/>
                    <a:lstStyle/>
                    <a:p>
                      <a:pPr algn="l" fontAlgn="t"/>
                      <a:r>
                        <a:rPr lang="en-GB" sz="1600" b="0" i="0" u="none" strike="noStrike" kern="1200" dirty="0">
                          <a:solidFill>
                            <a:srgbClr val="000000"/>
                          </a:solidFill>
                          <a:effectLst/>
                          <a:latin typeface="+mn-lt"/>
                          <a:ea typeface="+mn-ea"/>
                          <a:cs typeface="+mn-cs"/>
                        </a:rPr>
                        <a:t>SP-210414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Rel-17 CRs on Enhancements of Self-Organizing Networks (SON) for 5G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26334">
                <a:tc>
                  <a:txBody>
                    <a:bodyPr/>
                    <a:lstStyle/>
                    <a:p>
                      <a:pPr algn="l" fontAlgn="t"/>
                      <a:r>
                        <a:rPr lang="en-GB" sz="1600" b="0" i="0" u="none" strike="noStrike" kern="1200">
                          <a:solidFill>
                            <a:srgbClr val="000000"/>
                          </a:solidFill>
                          <a:effectLst/>
                          <a:latin typeface="+mn-lt"/>
                          <a:ea typeface="+mn-ea"/>
                          <a:cs typeface="+mn-cs"/>
                        </a:rPr>
                        <a:t>SP-210415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Rel-17 CRs on Management Aspects of 5G Network Sharing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33910425"/>
                  </a:ext>
                </a:extLst>
              </a:tr>
              <a:tr h="326334">
                <a:tc>
                  <a:txBody>
                    <a:bodyPr/>
                    <a:lstStyle/>
                    <a:p>
                      <a:pPr algn="l" fontAlgn="t"/>
                      <a:r>
                        <a:rPr lang="en-GB" sz="1600" b="0" i="0" u="none" strike="noStrike" kern="1200">
                          <a:solidFill>
                            <a:srgbClr val="000000"/>
                          </a:solidFill>
                          <a:effectLst/>
                          <a:latin typeface="+mn-lt"/>
                          <a:ea typeface="+mn-ea"/>
                          <a:cs typeface="+mn-cs"/>
                        </a:rPr>
                        <a:t>SP-210416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Rel-16 CRs on Methodology for 5G management specifications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5422735"/>
                  </a:ext>
                </a:extLst>
              </a:tr>
              <a:tr h="326334">
                <a:tc>
                  <a:txBody>
                    <a:bodyPr/>
                    <a:lstStyle/>
                    <a:p>
                      <a:pPr algn="l" fontAlgn="t"/>
                      <a:r>
                        <a:rPr lang="en-GB" sz="1600" b="0" i="0" u="none" strike="noStrike" kern="1200">
                          <a:solidFill>
                            <a:srgbClr val="000000"/>
                          </a:solidFill>
                          <a:effectLst/>
                          <a:latin typeface="+mn-lt"/>
                          <a:ea typeface="+mn-ea"/>
                          <a:cs typeface="+mn-cs"/>
                        </a:rPr>
                        <a:t>SP-210417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600" b="0" i="0" u="none" strike="noStrike" kern="1200" dirty="0">
                          <a:solidFill>
                            <a:srgbClr val="000000"/>
                          </a:solidFill>
                          <a:effectLst/>
                          <a:latin typeface="+mn-lt"/>
                          <a:ea typeface="+mn-ea"/>
                          <a:cs typeface="+mn-cs"/>
                        </a:rPr>
                        <a:t>Rel-15 CRs on Network Resource Model (NRM) for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6242710"/>
                  </a:ext>
                </a:extLst>
              </a:tr>
            </a:tbl>
          </a:graphicData>
        </a:graphic>
      </p:graphicFrame>
    </p:spTree>
    <p:extLst>
      <p:ext uri="{BB962C8B-B14F-4D97-AF65-F5344CB8AC3E}">
        <p14:creationId xmlns:p14="http://schemas.microsoft.com/office/powerpoint/2010/main" val="30742665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0890" y="5333619"/>
            <a:ext cx="8221835" cy="519616"/>
          </a:xfrm>
        </p:spPr>
        <p:txBody>
          <a:bodyPr/>
          <a:lstStyle/>
          <a:p>
            <a:r>
              <a:rPr lang="sv-SE" sz="4400" dirty="0" err="1"/>
              <a:t>Thank</a:t>
            </a:r>
            <a:r>
              <a:rPr lang="sv-SE" sz="4400" dirty="0"/>
              <a:t> </a:t>
            </a:r>
            <a:r>
              <a:rPr lang="sv-SE" sz="4400" dirty="0" err="1"/>
              <a:t>you</a:t>
            </a:r>
            <a:r>
              <a:rPr lang="sv-SE" sz="4400" dirty="0"/>
              <a:t>!</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33" y="1306287"/>
            <a:ext cx="6071410" cy="3843493"/>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9543" y="1301262"/>
            <a:ext cx="5885639" cy="3848517"/>
          </a:xfrm>
          <a:prstGeom prst="rect">
            <a:avLst/>
          </a:prstGeom>
        </p:spPr>
      </p:pic>
    </p:spTree>
    <p:extLst>
      <p:ext uri="{BB962C8B-B14F-4D97-AF65-F5344CB8AC3E}">
        <p14:creationId xmlns:p14="http://schemas.microsoft.com/office/powerpoint/2010/main" val="1195480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3741535367"/>
              </p:ext>
            </p:extLst>
          </p:nvPr>
        </p:nvGraphicFramePr>
        <p:xfrm>
          <a:off x="1378579" y="1398741"/>
          <a:ext cx="8865788" cy="4170903"/>
        </p:xfrm>
        <a:graphic>
          <a:graphicData uri="http://schemas.openxmlformats.org/drawingml/2006/table">
            <a:tbl>
              <a:tblPr/>
              <a:tblGrid>
                <a:gridCol w="1313180">
                  <a:extLst>
                    <a:ext uri="{9D8B030D-6E8A-4147-A177-3AD203B41FA5}">
                      <a16:colId xmlns:a16="http://schemas.microsoft.com/office/drawing/2014/main" val="20000"/>
                    </a:ext>
                  </a:extLst>
                </a:gridCol>
                <a:gridCol w="2246001">
                  <a:extLst>
                    <a:ext uri="{9D8B030D-6E8A-4147-A177-3AD203B41FA5}">
                      <a16:colId xmlns:a16="http://schemas.microsoft.com/office/drawing/2014/main" val="20001"/>
                    </a:ext>
                  </a:extLst>
                </a:gridCol>
                <a:gridCol w="1868937">
                  <a:extLst>
                    <a:ext uri="{9D8B030D-6E8A-4147-A177-3AD203B41FA5}">
                      <a16:colId xmlns:a16="http://schemas.microsoft.com/office/drawing/2014/main" val="20002"/>
                    </a:ext>
                  </a:extLst>
                </a:gridCol>
                <a:gridCol w="1103971">
                  <a:extLst>
                    <a:ext uri="{9D8B030D-6E8A-4147-A177-3AD203B41FA5}">
                      <a16:colId xmlns:a16="http://schemas.microsoft.com/office/drawing/2014/main" val="20003"/>
                    </a:ext>
                  </a:extLst>
                </a:gridCol>
                <a:gridCol w="1001260">
                  <a:extLst>
                    <a:ext uri="{9D8B030D-6E8A-4147-A177-3AD203B41FA5}">
                      <a16:colId xmlns:a16="http://schemas.microsoft.com/office/drawing/2014/main" val="20004"/>
                    </a:ext>
                  </a:extLst>
                </a:gridCol>
                <a:gridCol w="1332439">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SA5#141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24-28 Jan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Sophia Antipolis TBC</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France TBC</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 TBC</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4-8 Apr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9-13 May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SA1</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27Jun – 1Jul 2022</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15-19 Aug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v-SE"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14-18 Nov 2022</a:t>
                      </a:r>
                      <a:endPar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fontAlgn="b"/>
                      <a:r>
                        <a:rPr kumimoji="0" lang="en-GB"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TBD</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2022 meeting calendar</a:t>
            </a:r>
            <a:endParaRPr lang="en-GB" sz="3600" dirty="0"/>
          </a:p>
        </p:txBody>
      </p:sp>
    </p:spTree>
    <p:extLst>
      <p:ext uri="{BB962C8B-B14F-4D97-AF65-F5344CB8AC3E}">
        <p14:creationId xmlns:p14="http://schemas.microsoft.com/office/powerpoint/2010/main" val="32516481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E-meeting process</a:t>
            </a:r>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2437327"/>
            <a:ext cx="9715030" cy="1983346"/>
          </a:xfrm>
        </p:spPr>
        <p:txBody>
          <a:bodyPr/>
          <a:lstStyle/>
          <a:p>
            <a:r>
              <a:rPr lang="sv-SE" sz="2000" dirty="0"/>
              <a:t>Latest version for SA5#137e described and agreed in S5-213002</a:t>
            </a:r>
          </a:p>
          <a:p>
            <a:r>
              <a:rPr lang="sv-SE" sz="2000" dirty="0"/>
              <a:t>Stable - Based on experiences from over one year of e-meetings </a:t>
            </a:r>
          </a:p>
          <a:p>
            <a:endParaRPr lang="en-US" sz="20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279531060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1143000"/>
          </a:xfrm>
        </p:spPr>
        <p:txBody>
          <a:bodyPr/>
          <a:lstStyle/>
          <a:p>
            <a:r>
              <a:rPr lang="fr-FR" dirty="0"/>
              <a:t>Inclusive </a:t>
            </a:r>
            <a:r>
              <a:rPr lang="fr-FR" dirty="0" err="1"/>
              <a:t>language</a:t>
            </a:r>
            <a:r>
              <a:rPr lang="fr-FR" dirty="0"/>
              <a:t> </a:t>
            </a:r>
            <a:r>
              <a:rPr lang="fr-FR" dirty="0" err="1"/>
              <a:t>review</a:t>
            </a:r>
            <a:endParaRPr lang="fr-FR" dirty="0"/>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238485" y="1632654"/>
            <a:ext cx="9715030" cy="4548690"/>
          </a:xfrm>
        </p:spPr>
        <p:txBody>
          <a:bodyPr/>
          <a:lstStyle/>
          <a:p>
            <a:r>
              <a:rPr lang="en-US" sz="2000" dirty="0"/>
              <a:t>One Rel-17 CR was submitted to SA#91-e and approved:</a:t>
            </a:r>
          </a:p>
          <a:p>
            <a:pPr lvl="1"/>
            <a:r>
              <a:rPr lang="en-US" sz="2000" dirty="0"/>
              <a:t>SP-210149 / S5-212097 Rel-17 CR 32.240</a:t>
            </a:r>
          </a:p>
          <a:p>
            <a:r>
              <a:rPr lang="en-GB" sz="2000" dirty="0"/>
              <a:t>3 Non-inclusive term replacement CRs are submitted to SA#92-e for approval:</a:t>
            </a:r>
            <a:endParaRPr lang="sv-SE" sz="2000" dirty="0"/>
          </a:p>
          <a:p>
            <a:pPr lvl="1"/>
            <a:r>
              <a:rPr lang="en-GB" sz="2000" kern="1200" dirty="0">
                <a:solidFill>
                  <a:srgbClr val="000000"/>
                </a:solidFill>
              </a:rPr>
              <a:t>SP-210467</a:t>
            </a:r>
            <a:r>
              <a:rPr lang="en-US" sz="2000" dirty="0"/>
              <a:t> / S5-213470 Rel-17 CR</a:t>
            </a:r>
            <a:r>
              <a:rPr lang="en-GB" sz="2000" dirty="0"/>
              <a:t> TS 28.541</a:t>
            </a:r>
          </a:p>
          <a:p>
            <a:pPr lvl="1"/>
            <a:r>
              <a:rPr lang="en-GB" sz="2000" kern="1200" dirty="0">
                <a:solidFill>
                  <a:srgbClr val="000000"/>
                </a:solidFill>
              </a:rPr>
              <a:t>SP-210467</a:t>
            </a:r>
            <a:r>
              <a:rPr lang="en-US" sz="2000" dirty="0">
                <a:ea typeface="+mn-ea"/>
                <a:cs typeface="+mn-cs"/>
              </a:rPr>
              <a:t> / S5-213481 Rel-17 CR TS 32.421</a:t>
            </a:r>
          </a:p>
          <a:p>
            <a:pPr lvl="1"/>
            <a:r>
              <a:rPr lang="en-GB" sz="2000" kern="1200" dirty="0">
                <a:solidFill>
                  <a:srgbClr val="000000"/>
                </a:solidFill>
              </a:rPr>
              <a:t>SP-210467</a:t>
            </a:r>
            <a:r>
              <a:rPr lang="en-US" sz="2000" dirty="0"/>
              <a:t> / S5-213529 Rel-17 CR</a:t>
            </a:r>
            <a:r>
              <a:rPr lang="en-GB" sz="2000" dirty="0"/>
              <a:t> TS 28.313</a:t>
            </a:r>
            <a:endParaRPr lang="en-GB" sz="2000" dirty="0">
              <a:ea typeface="+mn-ea"/>
              <a:cs typeface="+mn-cs"/>
            </a:endParaRPr>
          </a:p>
          <a:p>
            <a:r>
              <a:rPr lang="en-GB" sz="2000" dirty="0"/>
              <a:t>The above 4 CRs are all aligned regarding the new replacement terms chosen, and if the 3 CRs to SA#92-e are approved, this task is 100% completed for all affected SA5 Rel-17 TSs.</a:t>
            </a:r>
          </a:p>
          <a:p>
            <a:r>
              <a:rPr lang="en-GB" sz="2000" dirty="0"/>
              <a:t>An LS has also been sent to RAN2/RAN3 (S5-213683) asking them to use the same replacement terms as SA5 (“</a:t>
            </a:r>
            <a:r>
              <a:rPr lang="en-GB" sz="2000" dirty="0" err="1"/>
              <a:t>allowlist</a:t>
            </a:r>
            <a:r>
              <a:rPr lang="en-GB" sz="2000" dirty="0"/>
              <a:t>” and “blocklist”) for the SON ANR (Automatic Neighbour Relation) related definitions.</a:t>
            </a:r>
            <a:endParaRPr lang="en-US" sz="2000" dirty="0"/>
          </a:p>
          <a:p>
            <a:pPr lvl="1"/>
            <a:endParaRPr lang="en-US" sz="1500" dirty="0"/>
          </a:p>
          <a:p>
            <a:pPr lvl="1"/>
            <a:endParaRPr lang="en-US" sz="1500" dirty="0"/>
          </a:p>
          <a:p>
            <a:pPr marL="0" indent="0">
              <a:buNone/>
            </a:pPr>
            <a:endParaRPr lang="sv-SE" sz="2000" dirty="0">
              <a:solidFill>
                <a:srgbClr val="FF0000"/>
              </a:solidFill>
            </a:endParaRPr>
          </a:p>
        </p:txBody>
      </p:sp>
    </p:spTree>
    <p:extLst>
      <p:ext uri="{BB962C8B-B14F-4D97-AF65-F5344CB8AC3E}">
        <p14:creationId xmlns:p14="http://schemas.microsoft.com/office/powerpoint/2010/main" val="394644203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61875520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474106"/>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or Revised WID / SIDs</a:t>
            </a:r>
          </a:p>
        </p:txBody>
      </p:sp>
      <p:graphicFrame>
        <p:nvGraphicFramePr>
          <p:cNvPr id="3" name="表格 2"/>
          <p:cNvGraphicFramePr>
            <a:graphicFrameLocks noGrp="1"/>
          </p:cNvGraphicFramePr>
          <p:nvPr>
            <p:extLst>
              <p:ext uri="{D42A27DB-BD31-4B8C-83A1-F6EECF244321}">
                <p14:modId xmlns:p14="http://schemas.microsoft.com/office/powerpoint/2010/main" val="916707263"/>
              </p:ext>
            </p:extLst>
          </p:nvPr>
        </p:nvGraphicFramePr>
        <p:xfrm>
          <a:off x="191833" y="2298967"/>
          <a:ext cx="11808333" cy="1569420"/>
        </p:xfrm>
        <a:graphic>
          <a:graphicData uri="http://schemas.openxmlformats.org/drawingml/2006/table">
            <a:tbl>
              <a:tblPr/>
              <a:tblGrid>
                <a:gridCol w="1108393">
                  <a:extLst>
                    <a:ext uri="{9D8B030D-6E8A-4147-A177-3AD203B41FA5}">
                      <a16:colId xmlns:a16="http://schemas.microsoft.com/office/drawing/2014/main" val="20000"/>
                    </a:ext>
                  </a:extLst>
                </a:gridCol>
                <a:gridCol w="1014248">
                  <a:extLst>
                    <a:ext uri="{9D8B030D-6E8A-4147-A177-3AD203B41FA5}">
                      <a16:colId xmlns:a16="http://schemas.microsoft.com/office/drawing/2014/main" val="20001"/>
                    </a:ext>
                  </a:extLst>
                </a:gridCol>
                <a:gridCol w="966952">
                  <a:extLst>
                    <a:ext uri="{9D8B030D-6E8A-4147-A177-3AD203B41FA5}">
                      <a16:colId xmlns:a16="http://schemas.microsoft.com/office/drawing/2014/main" val="20002"/>
                    </a:ext>
                  </a:extLst>
                </a:gridCol>
                <a:gridCol w="4485330">
                  <a:extLst>
                    <a:ext uri="{9D8B030D-6E8A-4147-A177-3AD203B41FA5}">
                      <a16:colId xmlns:a16="http://schemas.microsoft.com/office/drawing/2014/main" val="20003"/>
                    </a:ext>
                  </a:extLst>
                </a:gridCol>
                <a:gridCol w="1917895">
                  <a:extLst>
                    <a:ext uri="{9D8B030D-6E8A-4147-A177-3AD203B41FA5}">
                      <a16:colId xmlns:a16="http://schemas.microsoft.com/office/drawing/2014/main" val="20004"/>
                    </a:ext>
                  </a:extLst>
                </a:gridCol>
                <a:gridCol w="2315515">
                  <a:extLst>
                    <a:ext uri="{9D8B030D-6E8A-4147-A177-3AD203B41FA5}">
                      <a16:colId xmlns:a16="http://schemas.microsoft.com/office/drawing/2014/main" val="20005"/>
                    </a:ext>
                  </a:extLst>
                </a:gridCol>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Calibri" pitchFamily="34" charset="0"/>
                          <a:ea typeface="宋体" pitchFamily="2" charset="-122"/>
                          <a:cs typeface="Arial" charset="0"/>
                        </a:rPr>
                        <a:t>Potential related groups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9515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dk1"/>
                          </a:solidFill>
                          <a:effectLst/>
                          <a:latin typeface="+mn-lt"/>
                          <a:ea typeface="微软雅黑" panose="020B0503020204020204" pitchFamily="34" charset="-122"/>
                          <a:cs typeface="Arial" panose="020B0604020202020204" pitchFamily="34" charset="0"/>
                        </a:rPr>
                        <a:t>SP-210387</a:t>
                      </a:r>
                      <a:endParaRPr lang="zh-CN" altLang="en-US" sz="16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微软雅黑" panose="020B0503020204020204" pitchFamily="34" charset="-122"/>
                          <a:cs typeface="Arial" panose="020B0604020202020204" pitchFamily="34" charset="0"/>
                        </a:rPr>
                        <a:t>New SID </a:t>
                      </a:r>
                      <a:endParaRPr lang="en-US" altLang="zh-CN" sz="16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dk1"/>
                          </a:solidFill>
                          <a:effectLst/>
                          <a:latin typeface="+mn-lt"/>
                          <a:ea typeface="微软雅黑" panose="020B0503020204020204" pitchFamily="34" charset="-122"/>
                          <a:cs typeface="Arial" panose="020B0604020202020204" pitchFamily="34" charset="0"/>
                        </a:rPr>
                        <a:t>Rel-17</a:t>
                      </a:r>
                      <a:endParaRPr lang="zh-CN" sz="16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微软雅黑" panose="020B0503020204020204" pitchFamily="34" charset="-122"/>
                          <a:cs typeface="Arial" panose="020B0604020202020204" pitchFamily="34" charset="0"/>
                        </a:rPr>
                        <a:t>New SID on Management Aspects of 5G Network Sharing</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dk1"/>
                          </a:solidFill>
                          <a:effectLst/>
                          <a:latin typeface="+mn-lt"/>
                          <a:ea typeface="微软雅黑" panose="020B0503020204020204" pitchFamily="34" charset="-122"/>
                          <a:cs typeface="Arial" panose="020B0604020202020204" pitchFamily="34" charset="0"/>
                        </a:rPr>
                        <a:t>China Unicom</a:t>
                      </a:r>
                      <a:endParaRPr lang="zh-CN" sz="16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dk1"/>
                          </a:solidFill>
                          <a:effectLst/>
                          <a:latin typeface="+mn-lt"/>
                          <a:ea typeface="微软雅黑" panose="020B0503020204020204" pitchFamily="34" charset="-122"/>
                          <a:cs typeface="Arial" panose="020B0604020202020204" pitchFamily="34" charset="0"/>
                        </a:rPr>
                        <a:t>RAN3</a:t>
                      </a:r>
                      <a:r>
                        <a:rPr lang="fr-FR" sz="1600" kern="1200" dirty="0">
                          <a:solidFill>
                            <a:schemeClr val="dk1"/>
                          </a:solidFill>
                          <a:effectLst/>
                          <a:latin typeface="+mn-lt"/>
                          <a:ea typeface="微软雅黑" panose="020B0503020204020204" pitchFamily="34" charset="-122"/>
                          <a:cs typeface="Arial" panose="020B0604020202020204" pitchFamily="34" charset="0"/>
                        </a:rPr>
                        <a:t>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515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dk1"/>
                          </a:solidFill>
                          <a:effectLst/>
                          <a:latin typeface="+mn-lt"/>
                          <a:ea typeface="微软雅黑" panose="020B0503020204020204" pitchFamily="34" charset="-122"/>
                          <a:cs typeface="Arial" panose="020B0604020202020204" pitchFamily="34" charset="0"/>
                        </a:rPr>
                        <a:t>SP-210388</a:t>
                      </a:r>
                      <a:endParaRPr lang="zh-CN" altLang="en-US" sz="1600" kern="1200" dirty="0">
                        <a:solidFill>
                          <a:schemeClr val="dk1"/>
                        </a:solidFill>
                        <a:effectLst/>
                        <a:latin typeface="+mn-lt"/>
                        <a:ea typeface="微软雅黑" panose="020B0503020204020204" pitchFamily="34" charset="-122"/>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dk1"/>
                          </a:solidFill>
                          <a:effectLst/>
                          <a:latin typeface="+mn-lt"/>
                          <a:ea typeface="微软雅黑" panose="020B0503020204020204" pitchFamily="34" charset="-122"/>
                          <a:cs typeface="Arial" panose="020B0604020202020204" pitchFamily="34" charset="0"/>
                        </a:rPr>
                        <a:t>New WID</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dk1"/>
                          </a:solidFill>
                          <a:effectLst/>
                          <a:latin typeface="+mn-lt"/>
                          <a:ea typeface="微软雅黑" panose="020B0503020204020204" pitchFamily="34" charset="-122"/>
                          <a:cs typeface="Arial" panose="020B0604020202020204" pitchFamily="34" charset="0"/>
                        </a:rPr>
                        <a:t>Rel-17</a:t>
                      </a:r>
                      <a:endParaRPr lang="zh-CN" altLang="en-US" sz="1600" kern="1200" dirty="0">
                        <a:solidFill>
                          <a:schemeClr val="dk1"/>
                        </a:solidFill>
                        <a:effectLst/>
                        <a:latin typeface="+mn-lt"/>
                        <a:ea typeface="微软雅黑" panose="020B0503020204020204" pitchFamily="34" charset="-122"/>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16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600" kern="1200" dirty="0">
                          <a:solidFill>
                            <a:schemeClr val="dk1"/>
                          </a:solidFill>
                          <a:effectLst/>
                          <a:latin typeface="+mn-lt"/>
                          <a:ea typeface="微软雅黑" panose="020B0503020204020204" pitchFamily="34" charset="-122"/>
                          <a:cs typeface="Arial" panose="020B0604020202020204" pitchFamily="34" charset="0"/>
                        </a:rPr>
                        <a:t>New WID on Edge Computing Management</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600" kern="1200" dirty="0">
                          <a:solidFill>
                            <a:schemeClr val="dk1"/>
                          </a:solidFill>
                          <a:effectLst/>
                          <a:latin typeface="+mn-lt"/>
                          <a:ea typeface="微软雅黑" panose="020B0503020204020204" pitchFamily="34" charset="-122"/>
                          <a:cs typeface="Arial" panose="020B0604020202020204" pitchFamily="34" charset="0"/>
                        </a:rPr>
                        <a:t>Samsung, Intel</a:t>
                      </a:r>
                      <a:endParaRPr lang="zh-CN" sz="1600" kern="1200" dirty="0">
                        <a:solidFill>
                          <a:schemeClr val="dk1"/>
                        </a:solidFill>
                        <a:effectLst/>
                        <a:latin typeface="+mn-lt"/>
                        <a:ea typeface="微软雅黑" panose="020B0503020204020204" pitchFamily="34"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600" kern="1200" dirty="0">
                          <a:solidFill>
                            <a:schemeClr val="dk1"/>
                          </a:solidFill>
                          <a:effectLst/>
                          <a:latin typeface="+mn-lt"/>
                          <a:ea typeface="微软雅黑" panose="020B0503020204020204" pitchFamily="34" charset="-122"/>
                          <a:cs typeface="Arial" panose="020B0604020202020204" pitchFamily="34" charset="0"/>
                        </a:rPr>
                        <a:t>SA2, SA6, and ETSI NFV ISG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a:t>Overview of SA5 OAM ongoing WIs/SIs</a:t>
            </a:r>
          </a:p>
        </p:txBody>
      </p:sp>
      <p:graphicFrame>
        <p:nvGraphicFramePr>
          <p:cNvPr id="12" name="表格 11"/>
          <p:cNvGraphicFramePr>
            <a:graphicFrameLocks noGrp="1"/>
          </p:cNvGraphicFramePr>
          <p:nvPr/>
        </p:nvGraphicFramePr>
        <p:xfrm>
          <a:off x="5551714" y="891468"/>
          <a:ext cx="6486211" cy="5425752"/>
        </p:xfrm>
        <a:graphic>
          <a:graphicData uri="http://schemas.openxmlformats.org/drawingml/2006/table">
            <a:tbl>
              <a:tblPr>
                <a:tableStyleId>{5C22544A-7EE6-4342-B048-85BDC9FD1C3A}</a:tableStyleId>
              </a:tblPr>
              <a:tblGrid>
                <a:gridCol w="386712">
                  <a:extLst>
                    <a:ext uri="{9D8B030D-6E8A-4147-A177-3AD203B41FA5}">
                      <a16:colId xmlns:a16="http://schemas.microsoft.com/office/drawing/2014/main" val="20000"/>
                    </a:ext>
                  </a:extLst>
                </a:gridCol>
                <a:gridCol w="3953169">
                  <a:extLst>
                    <a:ext uri="{9D8B030D-6E8A-4147-A177-3AD203B41FA5}">
                      <a16:colId xmlns:a16="http://schemas.microsoft.com/office/drawing/2014/main" val="20001"/>
                    </a:ext>
                  </a:extLst>
                </a:gridCol>
                <a:gridCol w="1050994">
                  <a:extLst>
                    <a:ext uri="{9D8B030D-6E8A-4147-A177-3AD203B41FA5}">
                      <a16:colId xmlns:a16="http://schemas.microsoft.com/office/drawing/2014/main" val="20002"/>
                    </a:ext>
                  </a:extLst>
                </a:gridCol>
                <a:gridCol w="1095336">
                  <a:extLst>
                    <a:ext uri="{9D8B030D-6E8A-4147-A177-3AD203B41FA5}">
                      <a16:colId xmlns:a16="http://schemas.microsoft.com/office/drawing/2014/main" val="20003"/>
                    </a:ext>
                  </a:extLst>
                </a:gridCol>
              </a:tblGrid>
              <a:tr h="202627">
                <a:tc>
                  <a:txBody>
                    <a:bodyPr/>
                    <a:lstStyle/>
                    <a:p>
                      <a:pPr algn="l">
                        <a:spcAft>
                          <a:spcPts val="0"/>
                        </a:spcAft>
                      </a:pP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gridSpan="3">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400" b="1" kern="1200" dirty="0">
                          <a:solidFill>
                            <a:schemeClr val="dk1"/>
                          </a:solidFill>
                          <a:effectLst/>
                          <a:latin typeface="Arial" panose="020B0604020202020204" pitchFamily="34" charset="0"/>
                          <a:ea typeface="+mn-ea"/>
                          <a:cs typeface="Arial" panose="020B0604020202020204" pitchFamily="34" charset="0"/>
                        </a:rPr>
                        <a:t>Rel-17 Operations, Administration, Maintenance and Provisioning (OAM&amp;P)</a:t>
                      </a:r>
                      <a:r>
                        <a:rPr lang="en-GB" sz="1200" b="1" dirty="0">
                          <a:effectLst/>
                          <a:latin typeface="Arial" panose="020B0604020202020204" pitchFamily="34" charset="0"/>
                          <a:cs typeface="Arial" panose="020B0604020202020204" pitchFamily="34" charset="0"/>
                        </a:rPr>
                        <a:t> </a:t>
                      </a:r>
                      <a:endParaRPr lang="zh-CN" sz="20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altLang="zh-CN" sz="1200">
                          <a:effectLst/>
                          <a:latin typeface="Arial" panose="020B0604020202020204" pitchFamily="34" charset="0"/>
                          <a:ea typeface="宋体" panose="02010600030101010101" pitchFamily="2" charset="-122"/>
                          <a:cs typeface="Arial" panose="020B0604020202020204" pitchFamily="34" charset="0"/>
                        </a:rPr>
                        <a:t>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Additional NRM features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adNRM</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altLang="zh-CN" sz="1200" dirty="0">
                          <a:effectLst/>
                          <a:latin typeface="Arial" panose="020B0604020202020204" pitchFamily="34" charset="0"/>
                          <a:ea typeface="+mn-ea"/>
                          <a:cs typeface="Arial" panose="020B0604020202020204" pitchFamily="34" charset="0"/>
                        </a:rPr>
                        <a:t>870026</a:t>
                      </a:r>
                      <a:endParaRPr lang="zh-CN" altLang="zh-CN" sz="1200" dirty="0">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1"/>
                  </a:ext>
                </a:extLst>
              </a:tr>
              <a:tr h="0">
                <a:tc>
                  <a:txBody>
                    <a:bodyPr/>
                    <a:lstStyle/>
                    <a:p>
                      <a:pPr algn="l">
                        <a:spcAft>
                          <a:spcPts val="0"/>
                        </a:spcAft>
                      </a:pPr>
                      <a:r>
                        <a:rPr lang="en-US" altLang="zh-CN" sz="1200">
                          <a:effectLst/>
                          <a:latin typeface="Arial" panose="020B0604020202020204" pitchFamily="34" charset="0"/>
                          <a:ea typeface="宋体" panose="02010600030101010101" pitchFamily="2" charset="-122"/>
                          <a:cs typeface="Arial" panose="020B0604020202020204" pitchFamily="34" charset="0"/>
                        </a:rPr>
                        <a:t>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5G performance measurements and KPIs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ePM_KPI_5G</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0">
                <a:tc>
                  <a:txBody>
                    <a:bodyPr/>
                    <a:lstStyle/>
                    <a:p>
                      <a:pPr algn="l">
                        <a:spcAft>
                          <a:spcPts val="0"/>
                        </a:spcAft>
                      </a:pPr>
                      <a:r>
                        <a:rPr lang="en-US" altLang="zh-CN" sz="1200">
                          <a:effectLst/>
                          <a:latin typeface="Arial" panose="020B0604020202020204" pitchFamily="34" charset="0"/>
                          <a:ea typeface="宋体" panose="02010600030101010101" pitchFamily="2" charset="-122"/>
                          <a:cs typeface="Arial" panose="020B0604020202020204" pitchFamily="34" charset="0"/>
                        </a:rPr>
                        <a:t>3</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MDT enhancement in 5G</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e_5GMDT</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0">
                <a:tc>
                  <a:txBody>
                    <a:bodyPr/>
                    <a:lstStyle/>
                    <a:p>
                      <a:pPr algn="l">
                        <a:spcAft>
                          <a:spcPts val="0"/>
                        </a:spcAft>
                      </a:pPr>
                      <a:r>
                        <a:rPr lang="en-US" altLang="zh-CN" sz="1200">
                          <a:effectLst/>
                          <a:latin typeface="Arial" panose="020B0604020202020204" pitchFamily="34" charset="0"/>
                          <a:ea typeface="宋体" panose="02010600030101010101" pitchFamily="2" charset="-122"/>
                          <a:cs typeface="Arial" panose="020B0604020202020204" pitchFamily="34" charset="0"/>
                        </a:rPr>
                        <a:t>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a:t>
                      </a:r>
                      <a:r>
                        <a:rPr lang="en-GB" sz="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QoE</a:t>
                      </a: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 Measurement Collection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eQoE</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4"/>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data collection control and discovery</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MADCOL</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200624">
                <a:tc>
                  <a:txBody>
                    <a:bodyPr/>
                    <a:lstStyle/>
                    <a:p>
                      <a:pPr marL="0" algn="l" defTabSz="1219170" rtl="0" eaLnBrk="1" latinLnBrk="0" hangingPunct="1">
                        <a:spcAft>
                          <a:spcPts val="0"/>
                        </a:spcAft>
                      </a:pPr>
                      <a:r>
                        <a:rPr lang="en-US" alt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6</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Aspects of 5G Network Sharing</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latinLnBrk="0" hangingPunct="1">
                        <a:spcAft>
                          <a:spcPts val="0"/>
                        </a:spcAft>
                      </a:pPr>
                      <a:r>
                        <a:rPr lang="en-US" alt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MANS</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1200" kern="1200" dirty="0">
                          <a:solidFill>
                            <a:srgbClr val="000000"/>
                          </a:solidFill>
                          <a:effectLst/>
                          <a:latin typeface="Arial" panose="020B0604020202020204" pitchFamily="34" charset="0"/>
                          <a:ea typeface="+mn-ea"/>
                          <a:cs typeface="Arial" panose="020B0604020202020204" pitchFamily="34" charset="0"/>
                        </a:rPr>
                        <a:t>900021</a:t>
                      </a:r>
                      <a:endParaRPr lang="zh-CN" sz="12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6"/>
                  </a:ext>
                </a:extLst>
              </a:tr>
              <a:tr h="200624">
                <a:tc>
                  <a:txBody>
                    <a:bodyPr/>
                    <a:lstStyle/>
                    <a:p>
                      <a:pPr marL="0" algn="l" defTabSz="1219170" rtl="0" eaLnBrk="1" fontAlgn="t" latinLnBrk="0" hangingPunct="1">
                        <a:spcAft>
                          <a:spcPts val="0"/>
                        </a:spcAft>
                      </a:pPr>
                      <a:r>
                        <a:rPr lang="en-US"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File Management</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ctr" defTabSz="1219170" rtl="0" eaLnBrk="1" fontAlgn="t" latinLnBrk="0" hangingPunct="1">
                        <a:spcAft>
                          <a:spcPts val="0"/>
                        </a:spcAft>
                      </a:pPr>
                      <a:r>
                        <a:rPr lang="en-US"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FIMA</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910030</a:t>
                      </a:r>
                      <a:endParaRPr lang="zh-CN"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7"/>
                  </a:ext>
                </a:extLst>
              </a:tr>
              <a:tr h="214734">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Autonomous network levels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ANL</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8"/>
                  </a:ext>
                </a:extLst>
              </a:tr>
              <a:tr h="214734">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9</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IDMS_MN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810027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9"/>
                  </a:ext>
                </a:extLst>
              </a:tr>
              <a:tr h="214734">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10</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Network policy management for 5G mobile networks </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NPM</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860024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0"/>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Enhanced Closed loop SLS Assurance</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eCOSLA</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870030</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1"/>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Enhancements of Management Data Analytics Service</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200" kern="1200" dirty="0" err="1">
                          <a:solidFill>
                            <a:schemeClr val="tx1"/>
                          </a:solidFill>
                          <a:effectLst/>
                          <a:latin typeface="Arial" panose="020B0604020202020204" pitchFamily="34" charset="0"/>
                          <a:ea typeface="+mn-ea"/>
                          <a:cs typeface="Arial" panose="020B0604020202020204" pitchFamily="34" charset="0"/>
                        </a:rPr>
                        <a:t>eMDAS</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850028</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2"/>
                  </a:ext>
                </a:extLst>
              </a:tr>
              <a:tr h="0">
                <a:tc>
                  <a:txBody>
                    <a:bodyPr/>
                    <a:lstStyle/>
                    <a:p>
                      <a:pPr marL="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13</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of Self-Organizing Networks (SON) for 5G networks </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eSON_5G</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3"/>
                  </a:ext>
                </a:extLst>
              </a:tr>
              <a:tr h="0">
                <a:tc>
                  <a:txBody>
                    <a:bodyPr/>
                    <a:lstStyle/>
                    <a:p>
                      <a:pPr marL="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14</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Generic Plug and connect</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US"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PACMAN</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1200" kern="1200" dirty="0">
                          <a:solidFill>
                            <a:schemeClr val="tx1"/>
                          </a:solidFill>
                          <a:effectLst/>
                          <a:latin typeface="Arial" panose="020B0604020202020204" pitchFamily="34" charset="0"/>
                          <a:ea typeface="+mn-ea"/>
                          <a:cs typeface="Arial" panose="020B0604020202020204" pitchFamily="34" charset="0"/>
                        </a:rPr>
                        <a:t>910029</a:t>
                      </a:r>
                    </a:p>
                  </a:txBody>
                  <a:tcPr marL="9525" marR="9525" marT="9525" marB="9525">
                    <a:solidFill>
                      <a:schemeClr val="accent6">
                        <a:lumMod val="20000"/>
                        <a:lumOff val="80000"/>
                      </a:schemeClr>
                    </a:solidFill>
                  </a:tcPr>
                </a:tc>
                <a:extLst>
                  <a:ext uri="{0D108BD9-81ED-4DB2-BD59-A6C34878D82A}">
                    <a16:rowId xmlns:a16="http://schemas.microsoft.com/office/drawing/2014/main" val="10014"/>
                  </a:ext>
                </a:extLst>
              </a:tr>
              <a:tr h="0">
                <a:tc>
                  <a:txBody>
                    <a:bodyPr/>
                    <a:lstStyle/>
                    <a:p>
                      <a:pPr marL="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15</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of Handover Optimization</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E_HOO</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880029</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5"/>
                  </a:ext>
                </a:extLst>
              </a:tr>
              <a:tr h="0">
                <a:tc>
                  <a:txBody>
                    <a:bodyPr/>
                    <a:lstStyle/>
                    <a:p>
                      <a:pPr marL="0" algn="l" defTabSz="1219170" rtl="0" eaLnBrk="1" latinLnBrk="0" hangingPunct="1">
                        <a:spcAft>
                          <a:spcPts val="0"/>
                        </a:spcAft>
                      </a:pPr>
                      <a:r>
                        <a:rPr lang="en-US"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Enhancements on EE for 5G networks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EE5GPLUS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algn="just">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6"/>
                  </a:ext>
                </a:extLst>
              </a:tr>
              <a:tr h="0">
                <a:tc>
                  <a:txBody>
                    <a:bodyPr/>
                    <a:lstStyle/>
                    <a:p>
                      <a:pPr marL="0" algn="l" defTabSz="1219170" rtl="0" eaLnBrk="1" latinLnBrk="0" hangingPunct="1">
                        <a:spcAft>
                          <a:spcPts val="0"/>
                        </a:spcAft>
                      </a:pPr>
                      <a:r>
                        <a:rPr lang="en-US"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17</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Discovery of management services in 5G  </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ctr" defTabSz="1219170" rtl="0" eaLnBrk="1" latinLnBrk="0" hangingPunct="1">
                        <a:spcAft>
                          <a:spcPts val="0"/>
                        </a:spcAft>
                      </a:pPr>
                      <a:r>
                        <a:rPr lang="en-GB"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5G</a:t>
                      </a:r>
                      <a:r>
                        <a:rPr lang="en-US"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D</a:t>
                      </a:r>
                      <a:r>
                        <a:rPr lang="en-GB"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MS</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GB"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820035</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17"/>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18</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non-public networks</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OAM_NPN</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870023</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18"/>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19</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Enhancement on Management Aspects of 5G Service-Level Agreement</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EMA5SLA</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GB"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19"/>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20</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Management of the enhanced tenant concept</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GB" sz="1200">
                          <a:solidFill>
                            <a:srgbClr val="000000"/>
                          </a:solidFill>
                          <a:effectLst/>
                          <a:latin typeface="Arial" panose="020B0604020202020204" pitchFamily="34" charset="0"/>
                          <a:ea typeface="宋体" panose="02010600030101010101" pitchFamily="2" charset="-122"/>
                          <a:cs typeface="Arial" panose="020B0604020202020204" pitchFamily="34" charset="0"/>
                        </a:rPr>
                        <a:t>eMEMTANE</a:t>
                      </a:r>
                      <a:endParaRPr lang="zh-CN"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just">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880026</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20"/>
                  </a:ext>
                </a:extLst>
              </a:tr>
              <a:tr h="0">
                <a:tc>
                  <a:txBody>
                    <a:bodyPr/>
                    <a:lstStyle/>
                    <a:p>
                      <a:pPr algn="l">
                        <a:spcAft>
                          <a:spcPts val="0"/>
                        </a:spcAft>
                      </a:pPr>
                      <a:r>
                        <a:rPr lang="en-US" altLang="zh-CN" sz="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l">
                        <a:spcAft>
                          <a:spcPts val="0"/>
                        </a:spcAft>
                      </a:pPr>
                      <a:r>
                        <a:rPr lang="en-US" altLang="zh-CN" sz="1200" dirty="0">
                          <a:solidFill>
                            <a:srgbClr val="0000FF"/>
                          </a:solidFill>
                          <a:effectLst/>
                          <a:latin typeface="Arial" panose="020B0604020202020204" pitchFamily="34" charset="0"/>
                          <a:ea typeface="+mn-ea"/>
                          <a:cs typeface="Arial" panose="020B0604020202020204" pitchFamily="34" charset="0"/>
                        </a:rPr>
                        <a:t>Edge Computing Management</a:t>
                      </a:r>
                      <a:endParaRPr lang="zh-CN" sz="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algn="ctr">
                        <a:spcAft>
                          <a:spcPts val="0"/>
                        </a:spcAft>
                      </a:pPr>
                      <a:r>
                        <a:rPr lang="en-US" altLang="zh-CN" sz="1200" dirty="0">
                          <a:solidFill>
                            <a:srgbClr val="0000FF"/>
                          </a:solidFill>
                          <a:effectLst/>
                          <a:latin typeface="Arial" panose="020B0604020202020204" pitchFamily="34" charset="0"/>
                          <a:ea typeface="+mn-ea"/>
                          <a:cs typeface="Arial" panose="020B0604020202020204" pitchFamily="34" charset="0"/>
                        </a:rPr>
                        <a:t>ECM</a:t>
                      </a:r>
                      <a:endParaRPr lang="zh-CN" sz="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1">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100" kern="1200" dirty="0">
                          <a:solidFill>
                            <a:srgbClr val="0000FF"/>
                          </a:solidFill>
                          <a:effectLst/>
                          <a:latin typeface="Arial" panose="020B0604020202020204" pitchFamily="34" charset="0"/>
                          <a:ea typeface="+mn-ea"/>
                          <a:cs typeface="Arial" panose="020B0604020202020204" pitchFamily="34" charset="0"/>
                        </a:rPr>
                        <a:t>Wait for SA approval</a:t>
                      </a:r>
                      <a:endParaRPr lang="zh-CN" altLang="zh-CN" sz="11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1">
                        <a:lumMod val="20000"/>
                        <a:lumOff val="80000"/>
                      </a:schemeClr>
                    </a:solidFill>
                  </a:tcPr>
                </a:tc>
                <a:extLst>
                  <a:ext uri="{0D108BD9-81ED-4DB2-BD59-A6C34878D82A}">
                    <a16:rowId xmlns:a16="http://schemas.microsoft.com/office/drawing/2014/main" val="10021"/>
                  </a:ext>
                </a:extLst>
              </a:tr>
            </a:tbl>
          </a:graphicData>
        </a:graphic>
      </p:graphicFrame>
      <p:graphicFrame>
        <p:nvGraphicFramePr>
          <p:cNvPr id="13" name="表格 12"/>
          <p:cNvGraphicFramePr>
            <a:graphicFrameLocks noGrp="1"/>
          </p:cNvGraphicFramePr>
          <p:nvPr/>
        </p:nvGraphicFramePr>
        <p:xfrm>
          <a:off x="120651" y="1786177"/>
          <a:ext cx="5330580" cy="4531043"/>
        </p:xfrm>
        <a:graphic>
          <a:graphicData uri="http://schemas.openxmlformats.org/drawingml/2006/table">
            <a:tbl>
              <a:tblPr>
                <a:tableStyleId>{5C22544A-7EE6-4342-B048-85BDC9FD1C3A}</a:tableStyleId>
              </a:tblPr>
              <a:tblGrid>
                <a:gridCol w="362480">
                  <a:extLst>
                    <a:ext uri="{9D8B030D-6E8A-4147-A177-3AD203B41FA5}">
                      <a16:colId xmlns:a16="http://schemas.microsoft.com/office/drawing/2014/main" val="20000"/>
                    </a:ext>
                  </a:extLst>
                </a:gridCol>
                <a:gridCol w="3197168">
                  <a:extLst>
                    <a:ext uri="{9D8B030D-6E8A-4147-A177-3AD203B41FA5}">
                      <a16:colId xmlns:a16="http://schemas.microsoft.com/office/drawing/2014/main" val="20001"/>
                    </a:ext>
                  </a:extLst>
                </a:gridCol>
                <a:gridCol w="982110">
                  <a:extLst>
                    <a:ext uri="{9D8B030D-6E8A-4147-A177-3AD203B41FA5}">
                      <a16:colId xmlns:a16="http://schemas.microsoft.com/office/drawing/2014/main" val="20002"/>
                    </a:ext>
                  </a:extLst>
                </a:gridCol>
                <a:gridCol w="788822">
                  <a:extLst>
                    <a:ext uri="{9D8B030D-6E8A-4147-A177-3AD203B41FA5}">
                      <a16:colId xmlns:a16="http://schemas.microsoft.com/office/drawing/2014/main" val="20003"/>
                    </a:ext>
                  </a:extLst>
                </a:gridCol>
              </a:tblGrid>
              <a:tr h="223493">
                <a:tc>
                  <a:txBody>
                    <a:bodyPr/>
                    <a:lstStyle/>
                    <a:p>
                      <a:pPr algn="l">
                        <a:spcAft>
                          <a:spcPts val="0"/>
                        </a:spcAft>
                      </a:pPr>
                      <a:endParaRPr lang="zh-CN" sz="18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gridSpan="3">
                  <a:txBody>
                    <a:bodyPr/>
                    <a:lstStyle/>
                    <a:p>
                      <a:pPr marL="0" algn="l" defTabSz="1219170" rtl="0" eaLnBrk="1" latinLnBrk="0" hangingPunct="1">
                        <a:spcAft>
                          <a:spcPts val="0"/>
                        </a:spcAft>
                      </a:pPr>
                      <a:r>
                        <a:rPr lang="en-US" altLang="zh-CN" sz="1400" b="1" kern="1200" dirty="0">
                          <a:solidFill>
                            <a:schemeClr val="dk1"/>
                          </a:solidFill>
                          <a:effectLst/>
                          <a:latin typeface="Arial" panose="020B0604020202020204" pitchFamily="34" charset="0"/>
                          <a:ea typeface="+mn-ea"/>
                          <a:cs typeface="Arial" panose="020B0604020202020204" pitchFamily="34" charset="0"/>
                        </a:rPr>
                        <a:t>Rel-17 OAM&amp;P Studies </a:t>
                      </a:r>
                      <a:endParaRPr lang="zh-CN" sz="14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tc hMerge="1">
                  <a:txBody>
                    <a:bodyPr/>
                    <a:lstStyle/>
                    <a:p>
                      <a:pPr algn="l">
                        <a:spcAft>
                          <a:spcPts val="0"/>
                        </a:spcAft>
                      </a:pPr>
                      <a:endParaRPr lang="zh-CN" sz="2000" dirty="0">
                        <a:effectLst/>
                        <a:latin typeface="Times New Roman" panose="02020603050405020304" pitchFamily="18" charset="0"/>
                        <a:ea typeface="宋体" panose="02010600030101010101" pitchFamily="2" charset="-122"/>
                      </a:endParaRPr>
                    </a:p>
                  </a:txBody>
                  <a:tcPr marL="9525" marR="9525" marT="9525" marB="9525"/>
                </a:tc>
                <a:extLst>
                  <a:ext uri="{0D108BD9-81ED-4DB2-BD59-A6C34878D82A}">
                    <a16:rowId xmlns:a16="http://schemas.microsoft.com/office/drawing/2014/main" val="10000"/>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new aspects of EE for 5G networks</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FS_EE5G</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870021</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2</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YANG PUSH </a:t>
                      </a:r>
                    </a:p>
                  </a:txBody>
                  <a:tcPr marL="4763" marR="4763" marT="4763" marB="0"/>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FS_YANG</a:t>
                      </a:r>
                    </a:p>
                  </a:txBody>
                  <a:tcPr marL="4763" marR="4763" marT="4763" marB="0"/>
                </a:tc>
                <a:tc>
                  <a:txBody>
                    <a:bodyPr/>
                    <a:lstStyle/>
                    <a:p>
                      <a:pPr algn="l">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890017</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3</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a:solidFill>
                            <a:schemeClr val="tx1"/>
                          </a:solidFill>
                          <a:effectLst/>
                          <a:latin typeface="Arial" panose="020B0604020202020204" pitchFamily="34" charset="0"/>
                          <a:ea typeface="+mn-ea"/>
                          <a:cs typeface="Arial" panose="020B0604020202020204" pitchFamily="34" charset="0"/>
                        </a:rPr>
                        <a:t>FS_CICDNS</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910028</a:t>
                      </a:r>
                      <a:endParaRPr lang="zh-CN"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3"/>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4</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Study on enhancements of edge computing management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err="1">
                          <a:effectLst/>
                          <a:latin typeface="Arial" panose="020B0604020202020204" pitchFamily="34" charset="0"/>
                          <a:ea typeface="宋体" panose="02010600030101010101" pitchFamily="2" charset="-122"/>
                          <a:cs typeface="Arial" panose="020B0604020202020204" pitchFamily="34" charset="0"/>
                        </a:rPr>
                        <a:t>FS_eEDGE_Mgt</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870029</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5</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network slice management enhancements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FS_NSMEN</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algn="l">
                        <a:spcAft>
                          <a:spcPts val="0"/>
                        </a:spcAft>
                      </a:pPr>
                      <a:r>
                        <a:rPr lang="en-US" sz="1200" dirty="0">
                          <a:effectLst/>
                          <a:latin typeface="Arial" panose="020B0604020202020204" pitchFamily="34" charset="0"/>
                          <a:ea typeface="宋体" panose="02010600030101010101" pitchFamily="2" charset="-122"/>
                          <a:cs typeface="Arial" panose="020B0604020202020204" pitchFamily="34" charset="0"/>
                        </a:rPr>
                        <a:t>860022</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5"/>
                  </a:ext>
                </a:extLst>
              </a:tr>
              <a:tr h="0">
                <a:tc>
                  <a:txBody>
                    <a:bodyPr/>
                    <a:lstStyle/>
                    <a:p>
                      <a:pPr marL="0" algn="l" defTabSz="1219170" rtl="0" eaLnBrk="1" fontAlgn="t"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6</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err="1">
                          <a:solidFill>
                            <a:schemeClr val="tx1"/>
                          </a:solidFill>
                          <a:effectLst/>
                          <a:latin typeface="Arial" panose="020B0604020202020204" pitchFamily="34" charset="0"/>
                          <a:ea typeface="+mn-ea"/>
                          <a:cs typeface="Arial" panose="020B0604020202020204" pitchFamily="34" charset="0"/>
                        </a:rPr>
                        <a:t>FS_eSBMA</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910031</a:t>
                      </a:r>
                      <a:endParaRPr lang="zh-CN"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6"/>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7</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access control for management service </a:t>
                      </a:r>
                    </a:p>
                  </a:txBody>
                  <a:tcPr marL="4763" marR="4763" marT="4763" marB="0"/>
                </a:tc>
                <a:tc>
                  <a:txBody>
                    <a:bodyPr/>
                    <a:lstStyle/>
                    <a:p>
                      <a:pPr marL="0" algn="l" defTabSz="1219170" rtl="0" eaLnBrk="1" fontAlgn="t"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FS_MNSAC</a:t>
                      </a:r>
                    </a:p>
                  </a:txBody>
                  <a:tcPr marL="4763" marR="4763" marT="4763"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effectLst/>
                          <a:latin typeface="Arial" panose="020B0604020202020204" pitchFamily="34" charset="0"/>
                          <a:ea typeface="+mn-ea"/>
                          <a:cs typeface="Arial" panose="020B0604020202020204" pitchFamily="34" charset="0"/>
                        </a:rPr>
                        <a:t>890016</a:t>
                      </a:r>
                      <a:endParaRPr lang="zh-CN" altLang="zh-CN" sz="12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tc>
                <a:extLst>
                  <a:ext uri="{0D108BD9-81ED-4DB2-BD59-A6C34878D82A}">
                    <a16:rowId xmlns:a16="http://schemas.microsoft.com/office/drawing/2014/main" val="10007"/>
                  </a:ext>
                </a:extLst>
              </a:tr>
              <a:tr h="0">
                <a:tc>
                  <a:txBody>
                    <a:bodyPr/>
                    <a:lstStyle/>
                    <a:p>
                      <a:pPr marL="0" algn="l" defTabSz="1219170" rtl="0" eaLnBrk="1" fontAlgn="t" latinLnBrk="0" hangingPunct="1">
                        <a:spcAft>
                          <a:spcPts val="0"/>
                        </a:spcAft>
                      </a:pPr>
                      <a:r>
                        <a:rPr lang="en-US"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8</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a:solidFill>
                            <a:schemeClr val="tx1"/>
                          </a:solidFill>
                          <a:effectLst/>
                          <a:latin typeface="Arial" panose="020B0604020202020204" pitchFamily="34" charset="0"/>
                          <a:ea typeface="+mn-ea"/>
                          <a:cs typeface="Arial" panose="020B0604020202020204" pitchFamily="34" charset="0"/>
                        </a:rPr>
                        <a:t>FS_NSCE</a:t>
                      </a:r>
                      <a:endParaRPr 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Arial" panose="020B0604020202020204" pitchFamily="34" charset="0"/>
                          <a:ea typeface="+mn-ea"/>
                          <a:cs typeface="Arial" panose="020B0604020202020204" pitchFamily="34" charset="0"/>
                        </a:rPr>
                        <a:t>910026</a:t>
                      </a:r>
                      <a:endParaRPr lang="zh-CN" altLang="zh-CN" sz="12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8"/>
                  </a:ext>
                </a:extLst>
              </a:tr>
              <a:tr h="0">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mn-ea"/>
                          <a:cs typeface="Arial" panose="020B0604020202020204" pitchFamily="34" charset="0"/>
                        </a:rPr>
                        <a:t>Study on Management Aspects of 5G Network Sharing</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algn="l" defTabSz="1219170" rtl="0" eaLnBrk="1" fontAlgn="t" latinLnBrk="0" hangingPunct="1">
                        <a:spcAft>
                          <a:spcPts val="0"/>
                        </a:spcAft>
                      </a:pPr>
                      <a:r>
                        <a:rPr lang="en-US" altLang="zh-CN" sz="1200" kern="1200" dirty="0">
                          <a:solidFill>
                            <a:srgbClr val="0000FF"/>
                          </a:solidFill>
                          <a:effectLst/>
                          <a:latin typeface="Arial" panose="020B0604020202020204" pitchFamily="34" charset="0"/>
                          <a:ea typeface="+mn-ea"/>
                          <a:cs typeface="Arial" panose="020B0604020202020204" pitchFamily="34" charset="0"/>
                        </a:rPr>
                        <a:t>FS_MANS</a:t>
                      </a:r>
                      <a:endParaRPr 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rPr>
                        <a:t>Wait for SA approval</a:t>
                      </a:r>
                      <a:endParaRPr lang="zh-CN" altLang="zh-CN" sz="12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9"/>
                  </a:ext>
                </a:extLst>
              </a:tr>
              <a:tr h="0">
                <a:tc>
                  <a:txBody>
                    <a:bodyPr/>
                    <a:lstStyle/>
                    <a:p>
                      <a:pPr marL="0" algn="l" defTabSz="1219170" rtl="0" eaLnBrk="1" latinLnBrk="0" hangingPunct="1">
                        <a:spcAft>
                          <a:spcPts val="0"/>
                        </a:spcAft>
                      </a:pPr>
                      <a:r>
                        <a:rPr lang="en-US" alt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9</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on autonomous network levels (finished)</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FS_ANL</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marL="0" algn="l" defTabSz="1219170" rtl="0" eaLnBrk="1" latinLnBrk="0" hangingPunct="1">
                        <a:spcAft>
                          <a:spcPts val="0"/>
                        </a:spcAft>
                      </a:pPr>
                      <a:r>
                        <a:rPr lang="en-US"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850032</a:t>
                      </a:r>
                      <a:endParaRPr lang="zh-CN" sz="12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extLst>
                  <a:ext uri="{0D108BD9-81ED-4DB2-BD59-A6C34878D82A}">
                    <a16:rowId xmlns:a16="http://schemas.microsoft.com/office/drawing/2014/main" val="10010"/>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10</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management and orchestration aspects with integrated satellite components in a 5G network</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a:solidFill>
                            <a:srgbClr val="000000"/>
                          </a:solidFill>
                          <a:effectLst/>
                          <a:latin typeface="Arial" panose="020B0604020202020204" pitchFamily="34" charset="0"/>
                          <a:ea typeface="宋体" panose="02010600030101010101" pitchFamily="2" charset="-122"/>
                          <a:cs typeface="Arial" panose="020B0604020202020204" pitchFamily="34" charset="0"/>
                        </a:rPr>
                        <a:t>FS_5GSAT_MO</a:t>
                      </a:r>
                      <a:endParaRPr lang="zh-CN" sz="16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830025</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extLst>
                  <a:ext uri="{0D108BD9-81ED-4DB2-BD59-A6C34878D82A}">
                    <a16:rowId xmlns:a16="http://schemas.microsoft.com/office/drawing/2014/main" val="10011"/>
                  </a:ext>
                </a:extLst>
              </a:tr>
              <a:tr h="0">
                <a:tc>
                  <a:txBody>
                    <a:bodyPr/>
                    <a:lstStyle/>
                    <a:p>
                      <a:pPr algn="l">
                        <a:spcAft>
                          <a:spcPts val="0"/>
                        </a:spcAft>
                      </a:pPr>
                      <a:r>
                        <a:rPr lang="en-US" altLang="zh-CN" sz="1200" dirty="0">
                          <a:effectLst/>
                          <a:latin typeface="Arial" panose="020B0604020202020204" pitchFamily="34" charset="0"/>
                          <a:ea typeface="宋体" panose="02010600030101010101" pitchFamily="2" charset="-122"/>
                          <a:cs typeface="Arial" panose="020B0604020202020204" pitchFamily="34" charset="0"/>
                        </a:rPr>
                        <a:t>11</a:t>
                      </a:r>
                      <a:endParaRPr lang="zh-CN"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Data Analytics Service</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FS_eMDAS</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tc>
                  <a:txBody>
                    <a:bodyPr/>
                    <a:lstStyle/>
                    <a:p>
                      <a:pPr algn="l">
                        <a:spcAft>
                          <a:spcPts val="0"/>
                        </a:spcAft>
                      </a:pPr>
                      <a:r>
                        <a:rPr lang="en-US" sz="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850028 </a:t>
                      </a:r>
                      <a:endParaRPr lang="zh-CN" sz="16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60000"/>
                        <a:lumOff val="40000"/>
                      </a:schemeClr>
                    </a:solidFill>
                  </a:tcPr>
                </a:tc>
                <a:extLst>
                  <a:ext uri="{0D108BD9-81ED-4DB2-BD59-A6C34878D82A}">
                    <a16:rowId xmlns:a16="http://schemas.microsoft.com/office/drawing/2014/main" val="10012"/>
                  </a:ext>
                </a:extLst>
              </a:tr>
            </a:tbl>
          </a:graphicData>
        </a:graphic>
      </p:graphicFrame>
      <p:sp>
        <p:nvSpPr>
          <p:cNvPr id="14" name="矩形 13"/>
          <p:cNvSpPr/>
          <p:nvPr/>
        </p:nvSpPr>
        <p:spPr>
          <a:xfrm>
            <a:off x="95531" y="740319"/>
            <a:ext cx="5380820" cy="1077218"/>
          </a:xfrm>
          <a:prstGeom prst="rect">
            <a:avLst/>
          </a:prstGeom>
        </p:spPr>
        <p:txBody>
          <a:bodyPr wrap="square">
            <a:spAutoFit/>
          </a:bodyPr>
          <a:lstStyle/>
          <a:p>
            <a:r>
              <a:rPr lang="en-US" altLang="zh-CN" sz="1600" b="1" dirty="0">
                <a:solidFill>
                  <a:srgbClr val="0000FF"/>
                </a:solidFill>
                <a:latin typeface="+mn-lt"/>
              </a:rPr>
              <a:t>Rel-17: 28 ongoing WIs/SIs, 3 finished SI, 1 WI and 1 SI for SA approval</a:t>
            </a:r>
          </a:p>
          <a:p>
            <a:pPr marL="285750" indent="-285750">
              <a:buFont typeface="Wingdings" panose="05000000000000000000" pitchFamily="2" charset="2"/>
              <a:buChar char="Ø"/>
            </a:pPr>
            <a:r>
              <a:rPr lang="en-US" altLang="zh-CN" sz="1600" b="1" dirty="0">
                <a:solidFill>
                  <a:srgbClr val="0000FF"/>
                </a:solidFill>
                <a:latin typeface="+mn-lt"/>
              </a:rPr>
              <a:t>20 ongoing WIs, 1 WI wait for SA approval</a:t>
            </a:r>
          </a:p>
          <a:p>
            <a:pPr marL="285750" indent="-285750">
              <a:buFont typeface="Wingdings" panose="05000000000000000000" pitchFamily="2" charset="2"/>
              <a:buChar char="Ø"/>
            </a:pPr>
            <a:r>
              <a:rPr lang="en-US" altLang="zh-CN" sz="1600" b="1" dirty="0">
                <a:solidFill>
                  <a:srgbClr val="0000FF"/>
                </a:solidFill>
                <a:latin typeface="+mn-lt"/>
              </a:rPr>
              <a:t>8 ongoing SIs, 3 finished SI, 1 SI wait for SA approval</a:t>
            </a:r>
          </a:p>
        </p:txBody>
      </p:sp>
    </p:spTree>
    <p:extLst>
      <p:ext uri="{BB962C8B-B14F-4D97-AF65-F5344CB8AC3E}">
        <p14:creationId xmlns:p14="http://schemas.microsoft.com/office/powerpoint/2010/main" val="25502035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50017</TotalTime>
  <Words>5696</Words>
  <Application>Microsoft Office PowerPoint</Application>
  <PresentationFormat>Widescreen</PresentationFormat>
  <Paragraphs>1084</Paragraphs>
  <Slides>34</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Times New Roman</vt:lpstr>
      <vt:lpstr>Wingdings</vt:lpstr>
      <vt:lpstr>Office Theme</vt:lpstr>
      <vt:lpstr>    SA5 Status Report to SA#92-e  Charging Management (CH) Operation, Administration, Maintenance &amp; Provisioning (OAM&amp;P)  </vt:lpstr>
      <vt:lpstr>SA5 leadership</vt:lpstr>
      <vt:lpstr>2021 meeting calendar</vt:lpstr>
      <vt:lpstr>2022 meeting calendar</vt:lpstr>
      <vt:lpstr>E-meeting process</vt:lpstr>
      <vt:lpstr>Inclusive language review</vt:lpstr>
      <vt:lpstr>OAM WIs/SIs</vt:lpstr>
      <vt:lpstr>PowerPoint Presentation</vt:lpstr>
      <vt:lpstr>Overview of SA5 OAM ongoing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TRs / TSs to be sent to SA#91e </vt:lpstr>
      <vt:lpstr>Charging (CH) WIs/SIs</vt:lpstr>
      <vt:lpstr>PowerPoint Presentation</vt:lpstr>
      <vt:lpstr>Summary of ongoing CH WIs/SIs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 CRs (1)</vt:lpstr>
      <vt:lpstr>OAM CRs (2)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345</cp:revision>
  <dcterms:created xsi:type="dcterms:W3CDTF">2019-03-13T01:38:36Z</dcterms:created>
  <dcterms:modified xsi:type="dcterms:W3CDTF">2021-06-09T16:16:48Z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ies>
</file>